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5" r:id="rId1"/>
  </p:sldMasterIdLst>
  <p:notesMasterIdLst>
    <p:notesMasterId r:id="rId48"/>
  </p:notesMasterIdLst>
  <p:handoutMasterIdLst>
    <p:handoutMasterId r:id="rId49"/>
  </p:handoutMasterIdLst>
  <p:sldIdLst>
    <p:sldId id="256" r:id="rId2"/>
    <p:sldId id="650" r:id="rId3"/>
    <p:sldId id="709" r:id="rId4"/>
    <p:sldId id="653" r:id="rId5"/>
    <p:sldId id="654" r:id="rId6"/>
    <p:sldId id="656" r:id="rId7"/>
    <p:sldId id="689" r:id="rId8"/>
    <p:sldId id="695" r:id="rId9"/>
    <p:sldId id="696" r:id="rId10"/>
    <p:sldId id="679" r:id="rId11"/>
    <p:sldId id="680" r:id="rId12"/>
    <p:sldId id="681" r:id="rId13"/>
    <p:sldId id="697" r:id="rId14"/>
    <p:sldId id="698" r:id="rId15"/>
    <p:sldId id="699" r:id="rId16"/>
    <p:sldId id="684" r:id="rId17"/>
    <p:sldId id="685" r:id="rId18"/>
    <p:sldId id="686" r:id="rId19"/>
    <p:sldId id="649" r:id="rId20"/>
    <p:sldId id="655" r:id="rId21"/>
    <p:sldId id="700" r:id="rId22"/>
    <p:sldId id="701" r:id="rId23"/>
    <p:sldId id="702" r:id="rId24"/>
    <p:sldId id="658" r:id="rId25"/>
    <p:sldId id="703" r:id="rId26"/>
    <p:sldId id="704" r:id="rId27"/>
    <p:sldId id="705" r:id="rId28"/>
    <p:sldId id="706" r:id="rId29"/>
    <p:sldId id="693" r:id="rId30"/>
    <p:sldId id="691" r:id="rId31"/>
    <p:sldId id="692" r:id="rId32"/>
    <p:sldId id="694" r:id="rId33"/>
    <p:sldId id="661" r:id="rId34"/>
    <p:sldId id="669" r:id="rId35"/>
    <p:sldId id="670" r:id="rId36"/>
    <p:sldId id="673" r:id="rId37"/>
    <p:sldId id="674" r:id="rId38"/>
    <p:sldId id="707" r:id="rId39"/>
    <p:sldId id="708" r:id="rId40"/>
    <p:sldId id="676" r:id="rId41"/>
    <p:sldId id="710" r:id="rId42"/>
    <p:sldId id="672" r:id="rId43"/>
    <p:sldId id="677" r:id="rId44"/>
    <p:sldId id="687" r:id="rId45"/>
    <p:sldId id="688" r:id="rId46"/>
    <p:sldId id="564" r:id="rId47"/>
  </p:sldIdLst>
  <p:sldSz cx="9144000" cy="6858000" type="screen4x3"/>
  <p:notesSz cx="9939338" cy="6807200"/>
  <p:embeddedFontLst>
    <p:embeddedFont>
      <p:font typeface="Lucida Fax" panose="02060602050505020204" pitchFamily="18" charset="0"/>
      <p:regular r:id="rId50"/>
      <p:bold r:id="rId51"/>
      <p:italic r:id="rId52"/>
      <p:boldItalic r:id="rId53"/>
    </p:embeddedFont>
    <p:embeddedFont>
      <p:font typeface="微軟正黑體" panose="020B0604030504040204" pitchFamily="34" charset="-120"/>
      <p:regular r:id="rId54"/>
      <p:bold r:id="rId55"/>
    </p:embeddedFont>
    <p:embeddedFont>
      <p:font typeface="Ebrima" panose="02000000000000000000" pitchFamily="2" charset="0"/>
      <p:regular r:id="rId56"/>
      <p:bold r:id="rId57"/>
    </p:embeddedFont>
    <p:embeddedFont>
      <p:font typeface="Candara" panose="020E0502030303020204" pitchFamily="34" charset="0"/>
      <p:regular r:id="rId58"/>
      <p:bold r:id="rId59"/>
      <p:italic r:id="rId60"/>
      <p:boldItalic r:id="rId61"/>
    </p:embeddedFont>
    <p:embeddedFont>
      <p:font typeface="Open Sans Semibold" panose="020B0604020202020204" charset="0"/>
      <p:bold r:id="rId62"/>
      <p:boldItalic r:id="rId63"/>
    </p:embeddedFont>
    <p:embeddedFont>
      <p:font typeface="Segoe UI" panose="020B0502040204020203" pitchFamily="34" charset="0"/>
      <p:regular r:id="rId64"/>
      <p:bold r:id="rId65"/>
      <p:italic r:id="rId66"/>
      <p:boldItalic r:id="rId67"/>
    </p:embeddedFont>
    <p:embeddedFont>
      <p:font typeface="Cambria Math" panose="02040503050406030204" pitchFamily="18" charset="0"/>
      <p:regular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Helvetica" panose="020B0604020202020204" pitchFamily="34" charset="0"/>
      <p:regular r:id="rId73"/>
      <p:bold r:id="rId74"/>
      <p:italic r:id="rId75"/>
      <p:boldItalic r:id="rId76"/>
    </p:embeddedFont>
    <p:embeddedFont>
      <p:font typeface="Century Gothic" panose="020B0502020202020204" pitchFamily="34" charset="0"/>
      <p:regular r:id="rId77"/>
      <p:bold r:id="rId78"/>
      <p:italic r:id="rId79"/>
      <p:boldItalic r:id="rId80"/>
    </p:embeddedFont>
    <p:embeddedFont>
      <p:font typeface="Arial Unicode MS" panose="020B0604020202020204" pitchFamily="34" charset="-120"/>
      <p:regular r:id="rId81"/>
    </p:embeddedFont>
    <p:embeddedFont>
      <p:font typeface="Wingdings 3" panose="05040102010807070707" pitchFamily="18" charset="2"/>
      <p:regular r:id="rId82"/>
    </p:embeddedFont>
    <p:embeddedFont>
      <p:font typeface="Open Sans Light" panose="020B0604020202020204" charset="0"/>
      <p:regular r:id="rId83"/>
      <p:italic r:id="rId8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C8DD"/>
    <a:srgbClr val="6699FF"/>
    <a:srgbClr val="FF0066"/>
    <a:srgbClr val="A02E0F"/>
    <a:srgbClr val="A53010"/>
    <a:srgbClr val="5358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559" autoAdjust="0"/>
  </p:normalViewPr>
  <p:slideViewPr>
    <p:cSldViewPr snapToGrid="0">
      <p:cViewPr varScale="1">
        <p:scale>
          <a:sx n="95" d="100"/>
          <a:sy n="95" d="100"/>
        </p:scale>
        <p:origin x="20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84" Type="http://schemas.openxmlformats.org/officeDocument/2006/relationships/font" Target="fonts/font3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74" Type="http://schemas.openxmlformats.org/officeDocument/2006/relationships/font" Target="fonts/font25.fntdata"/><Relationship Id="rId79" Type="http://schemas.openxmlformats.org/officeDocument/2006/relationships/font" Target="fonts/font3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80" Type="http://schemas.openxmlformats.org/officeDocument/2006/relationships/font" Target="fonts/font31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83" Type="http://schemas.openxmlformats.org/officeDocument/2006/relationships/font" Target="fonts/font34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font" Target="fonts/font29.fntdata"/><Relationship Id="rId81" Type="http://schemas.openxmlformats.org/officeDocument/2006/relationships/font" Target="fonts/font32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font" Target="fonts/font2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7.fntdata"/><Relationship Id="rId87" Type="http://schemas.openxmlformats.org/officeDocument/2006/relationships/theme" Target="theme/theme1.xml"/><Relationship Id="rId61" Type="http://schemas.openxmlformats.org/officeDocument/2006/relationships/font" Target="fonts/font12.fntdata"/><Relationship Id="rId82" Type="http://schemas.openxmlformats.org/officeDocument/2006/relationships/font" Target="fonts/font3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046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9992" y="1"/>
            <a:ext cx="4307046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22978-DDDA-4368-9B2E-95BBA8A67ED6}" type="datetimeFigureOut">
              <a:rPr lang="zh-TW" altLang="en-US" smtClean="0"/>
              <a:t>2018/5/17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9992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FAEFC-FBAC-4E27-B0F9-165289E00B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499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046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9992" y="1"/>
            <a:ext cx="4307046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E8FF2-3AC0-4D92-850F-40D8DC1BCC79}" type="datetimeFigureOut">
              <a:rPr lang="zh-TW" altLang="en-US" smtClean="0"/>
              <a:t>2018/5/17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438525" y="850900"/>
            <a:ext cx="306228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3934" y="3275965"/>
            <a:ext cx="7951470" cy="2680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9992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B7941-B5C3-4011-9FB6-1159F6B31D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578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438525" y="850900"/>
            <a:ext cx="3062288" cy="2297113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B7941-B5C3-4011-9FB6-1159F6B31DB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22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B7941-B5C3-4011-9FB6-1159F6B31DB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899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B7941-B5C3-4011-9FB6-1159F6B31DB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985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B7941-B5C3-4011-9FB6-1159F6B31DB6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465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 rot="21041845">
            <a:off x="205472" y="2204354"/>
            <a:ext cx="7228233" cy="2466177"/>
          </a:xfrm>
        </p:spPr>
        <p:txBody>
          <a:bodyPr anchor="ctr" anchorCtr="1">
            <a:normAutofit/>
          </a:bodyPr>
          <a:lstStyle>
            <a:lvl1pPr algn="ctr">
              <a:defRPr sz="4800" b="1">
                <a:solidFill>
                  <a:srgbClr val="53585F"/>
                </a:solidFill>
                <a:latin typeface="Ebrima" panose="02000000000000000000" pitchFamily="2" charset="0"/>
                <a:ea typeface="+mj-ea"/>
                <a:cs typeface="Ebrima" panose="02000000000000000000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 rot="21041845">
            <a:off x="1069018" y="4655986"/>
            <a:ext cx="6600451" cy="954267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Ebrima" panose="02000000000000000000" pitchFamily="2" charset="0"/>
                <a:ea typeface="+mn-ea"/>
                <a:cs typeface="Ebrima" panose="020000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8" name="Shape 22"/>
          <p:cNvSpPr/>
          <p:nvPr userDrawn="1"/>
        </p:nvSpPr>
        <p:spPr>
          <a:xfrm rot="21058566">
            <a:off x="-175527" y="5618155"/>
            <a:ext cx="9532870" cy="29871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 23"/>
          <p:cNvSpPr/>
          <p:nvPr userDrawn="1"/>
        </p:nvSpPr>
        <p:spPr>
          <a:xfrm rot="21096973">
            <a:off x="7567904" y="-93279"/>
            <a:ext cx="241214" cy="70348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 24"/>
          <p:cNvSpPr/>
          <p:nvPr userDrawn="1"/>
        </p:nvSpPr>
        <p:spPr>
          <a:xfrm rot="21058566">
            <a:off x="-142816" y="5742379"/>
            <a:ext cx="9498808" cy="29871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Shape 25"/>
          <p:cNvSpPr/>
          <p:nvPr userDrawn="1"/>
        </p:nvSpPr>
        <p:spPr>
          <a:xfrm rot="21096000">
            <a:off x="7734148" y="-114286"/>
            <a:ext cx="263259" cy="7052075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 26"/>
          <p:cNvSpPr/>
          <p:nvPr userDrawn="1"/>
        </p:nvSpPr>
        <p:spPr>
          <a:xfrm rot="21058566">
            <a:off x="-118635" y="5873297"/>
            <a:ext cx="9453641" cy="236818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 27"/>
          <p:cNvSpPr/>
          <p:nvPr userDrawn="1"/>
        </p:nvSpPr>
        <p:spPr>
          <a:xfrm rot="21096000">
            <a:off x="7910355" y="-136587"/>
            <a:ext cx="257471" cy="7057864"/>
          </a:xfrm>
          <a:prstGeom prst="rect">
            <a:avLst/>
          </a:prstGeom>
          <a:gradFill>
            <a:gsLst>
              <a:gs pos="0">
                <a:schemeClr val="accent3">
                  <a:hueOff val="136526"/>
                  <a:satOff val="23858"/>
                  <a:lumOff val="7773"/>
                </a:schemeClr>
              </a:gs>
              <a:gs pos="100000">
                <a:schemeClr val="accent3">
                  <a:hueOff val="-192296"/>
                  <a:satOff val="2884"/>
                  <a:lumOff val="-7566"/>
                </a:schemeClr>
              </a:gs>
            </a:gsLst>
            <a:lin ang="5400000"/>
          </a:gra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" name="群組 14"/>
          <p:cNvGrpSpPr/>
          <p:nvPr userDrawn="1"/>
        </p:nvGrpSpPr>
        <p:grpSpPr>
          <a:xfrm>
            <a:off x="139038" y="126110"/>
            <a:ext cx="3406405" cy="2197989"/>
            <a:chOff x="260436" y="248131"/>
            <a:chExt cx="4463498" cy="2880080"/>
          </a:xfrm>
        </p:grpSpPr>
        <p:sp>
          <p:nvSpPr>
            <p:cNvPr id="16" name="Shape 17"/>
            <p:cNvSpPr/>
            <p:nvPr/>
          </p:nvSpPr>
          <p:spPr>
            <a:xfrm rot="21300000">
              <a:off x="2743155" y="2221754"/>
              <a:ext cx="1980779" cy="252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extrusionOk="0">
                  <a:moveTo>
                    <a:pt x="0" y="12352"/>
                  </a:moveTo>
                  <a:cubicBezTo>
                    <a:pt x="1558" y="3542"/>
                    <a:pt x="3500" y="-805"/>
                    <a:pt x="5463" y="124"/>
                  </a:cubicBezTo>
                  <a:cubicBezTo>
                    <a:pt x="7366" y="1024"/>
                    <a:pt x="9134" y="6817"/>
                    <a:pt x="10926" y="11508"/>
                  </a:cubicBezTo>
                  <a:cubicBezTo>
                    <a:pt x="12654" y="16030"/>
                    <a:pt x="14429" y="19549"/>
                    <a:pt x="16246" y="20171"/>
                  </a:cubicBezTo>
                  <a:cubicBezTo>
                    <a:pt x="18069" y="20795"/>
                    <a:pt x="19898" y="18485"/>
                    <a:pt x="21600" y="13331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  <p:sp>
          <p:nvSpPr>
            <p:cNvPr id="17" name="Shape 18"/>
            <p:cNvSpPr/>
            <p:nvPr/>
          </p:nvSpPr>
          <p:spPr>
            <a:xfrm rot="21300000">
              <a:off x="2743155" y="872489"/>
              <a:ext cx="1980779" cy="252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extrusionOk="0">
                  <a:moveTo>
                    <a:pt x="0" y="12352"/>
                  </a:moveTo>
                  <a:cubicBezTo>
                    <a:pt x="1558" y="3542"/>
                    <a:pt x="3500" y="-805"/>
                    <a:pt x="5463" y="124"/>
                  </a:cubicBezTo>
                  <a:cubicBezTo>
                    <a:pt x="7366" y="1024"/>
                    <a:pt x="9134" y="6817"/>
                    <a:pt x="10926" y="11508"/>
                  </a:cubicBezTo>
                  <a:cubicBezTo>
                    <a:pt x="12654" y="16030"/>
                    <a:pt x="14429" y="19549"/>
                    <a:pt x="16246" y="20171"/>
                  </a:cubicBezTo>
                  <a:cubicBezTo>
                    <a:pt x="18069" y="20795"/>
                    <a:pt x="19898" y="18485"/>
                    <a:pt x="21600" y="13331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  <p:sp>
          <p:nvSpPr>
            <p:cNvPr id="18" name="Shape 19"/>
            <p:cNvSpPr/>
            <p:nvPr/>
          </p:nvSpPr>
          <p:spPr>
            <a:xfrm rot="21300000">
              <a:off x="2743155" y="1547121"/>
              <a:ext cx="1980779" cy="252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extrusionOk="0">
                  <a:moveTo>
                    <a:pt x="0" y="12352"/>
                  </a:moveTo>
                  <a:cubicBezTo>
                    <a:pt x="1558" y="3542"/>
                    <a:pt x="3500" y="-805"/>
                    <a:pt x="5463" y="124"/>
                  </a:cubicBezTo>
                  <a:cubicBezTo>
                    <a:pt x="7366" y="1024"/>
                    <a:pt x="9134" y="6817"/>
                    <a:pt x="10926" y="11508"/>
                  </a:cubicBezTo>
                  <a:cubicBezTo>
                    <a:pt x="12654" y="16030"/>
                    <a:pt x="14429" y="19549"/>
                    <a:pt x="16246" y="20171"/>
                  </a:cubicBezTo>
                  <a:cubicBezTo>
                    <a:pt x="18069" y="20795"/>
                    <a:pt x="19898" y="18485"/>
                    <a:pt x="21600" y="13331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  <p:sp>
          <p:nvSpPr>
            <p:cNvPr id="19" name="Shape 20"/>
            <p:cNvSpPr/>
            <p:nvPr/>
          </p:nvSpPr>
          <p:spPr>
            <a:xfrm rot="21300000">
              <a:off x="2743155" y="1175678"/>
              <a:ext cx="1980779" cy="252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extrusionOk="0">
                  <a:moveTo>
                    <a:pt x="0" y="12352"/>
                  </a:moveTo>
                  <a:cubicBezTo>
                    <a:pt x="1558" y="3542"/>
                    <a:pt x="3500" y="-805"/>
                    <a:pt x="5463" y="124"/>
                  </a:cubicBezTo>
                  <a:cubicBezTo>
                    <a:pt x="7366" y="1024"/>
                    <a:pt x="9134" y="6817"/>
                    <a:pt x="10926" y="11508"/>
                  </a:cubicBezTo>
                  <a:cubicBezTo>
                    <a:pt x="12654" y="16030"/>
                    <a:pt x="14429" y="19549"/>
                    <a:pt x="16246" y="20171"/>
                  </a:cubicBezTo>
                  <a:cubicBezTo>
                    <a:pt x="18069" y="20795"/>
                    <a:pt x="19898" y="18485"/>
                    <a:pt x="21600" y="13331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  <p:sp>
          <p:nvSpPr>
            <p:cNvPr id="20" name="Shape 21"/>
            <p:cNvSpPr/>
            <p:nvPr/>
          </p:nvSpPr>
          <p:spPr>
            <a:xfrm rot="21300000">
              <a:off x="2743155" y="1884438"/>
              <a:ext cx="1980779" cy="252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extrusionOk="0">
                  <a:moveTo>
                    <a:pt x="0" y="12352"/>
                  </a:moveTo>
                  <a:cubicBezTo>
                    <a:pt x="1558" y="3542"/>
                    <a:pt x="3500" y="-805"/>
                    <a:pt x="5463" y="124"/>
                  </a:cubicBezTo>
                  <a:cubicBezTo>
                    <a:pt x="7366" y="1024"/>
                    <a:pt x="9134" y="6817"/>
                    <a:pt x="10926" y="11508"/>
                  </a:cubicBezTo>
                  <a:cubicBezTo>
                    <a:pt x="12654" y="16030"/>
                    <a:pt x="14429" y="19549"/>
                    <a:pt x="16246" y="20171"/>
                  </a:cubicBezTo>
                  <a:cubicBezTo>
                    <a:pt x="18069" y="20795"/>
                    <a:pt x="19898" y="18485"/>
                    <a:pt x="21600" y="13331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  <p:pic>
          <p:nvPicPr>
            <p:cNvPr id="21" name="11902522_10153225446609633_4314903198679393512_n.jp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01" t="201" r="189" b="208"/>
            <a:stretch>
              <a:fillRect/>
            </a:stretch>
          </p:blipFill>
          <p:spPr>
            <a:xfrm rot="21300000">
              <a:off x="260436" y="248131"/>
              <a:ext cx="2888205" cy="2880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4" y="0"/>
                  </a:moveTo>
                  <a:cubicBezTo>
                    <a:pt x="10051" y="17"/>
                    <a:pt x="9495" y="37"/>
                    <a:pt x="9449" y="60"/>
                  </a:cubicBezTo>
                  <a:cubicBezTo>
                    <a:pt x="9335" y="116"/>
                    <a:pt x="8757" y="279"/>
                    <a:pt x="8164" y="421"/>
                  </a:cubicBezTo>
                  <a:cubicBezTo>
                    <a:pt x="6305" y="865"/>
                    <a:pt x="4525" y="1854"/>
                    <a:pt x="3189" y="3190"/>
                  </a:cubicBezTo>
                  <a:cubicBezTo>
                    <a:pt x="1854" y="4526"/>
                    <a:pt x="865" y="6306"/>
                    <a:pt x="420" y="8165"/>
                  </a:cubicBezTo>
                  <a:cubicBezTo>
                    <a:pt x="279" y="8759"/>
                    <a:pt x="116" y="9337"/>
                    <a:pt x="60" y="9451"/>
                  </a:cubicBezTo>
                  <a:cubicBezTo>
                    <a:pt x="37" y="9497"/>
                    <a:pt x="17" y="10048"/>
                    <a:pt x="0" y="10804"/>
                  </a:cubicBezTo>
                  <a:cubicBezTo>
                    <a:pt x="20" y="11517"/>
                    <a:pt x="43" y="11978"/>
                    <a:pt x="75" y="11998"/>
                  </a:cubicBezTo>
                  <a:cubicBezTo>
                    <a:pt x="141" y="12039"/>
                    <a:pt x="194" y="12220"/>
                    <a:pt x="194" y="12399"/>
                  </a:cubicBezTo>
                  <a:cubicBezTo>
                    <a:pt x="194" y="12984"/>
                    <a:pt x="678" y="14493"/>
                    <a:pt x="1214" y="15593"/>
                  </a:cubicBezTo>
                  <a:cubicBezTo>
                    <a:pt x="2226" y="17672"/>
                    <a:pt x="3920" y="19371"/>
                    <a:pt x="6006" y="20394"/>
                  </a:cubicBezTo>
                  <a:cubicBezTo>
                    <a:pt x="7033" y="20897"/>
                    <a:pt x="8669" y="21406"/>
                    <a:pt x="9255" y="21406"/>
                  </a:cubicBezTo>
                  <a:cubicBezTo>
                    <a:pt x="9405" y="21406"/>
                    <a:pt x="9559" y="21459"/>
                    <a:pt x="9600" y="21525"/>
                  </a:cubicBezTo>
                  <a:cubicBezTo>
                    <a:pt x="9620" y="21557"/>
                    <a:pt x="10082" y="21580"/>
                    <a:pt x="10794" y="21600"/>
                  </a:cubicBezTo>
                  <a:cubicBezTo>
                    <a:pt x="11549" y="21583"/>
                    <a:pt x="12101" y="21563"/>
                    <a:pt x="12147" y="21540"/>
                  </a:cubicBezTo>
                  <a:cubicBezTo>
                    <a:pt x="12261" y="21484"/>
                    <a:pt x="12843" y="21321"/>
                    <a:pt x="13436" y="21179"/>
                  </a:cubicBezTo>
                  <a:cubicBezTo>
                    <a:pt x="16460" y="20457"/>
                    <a:pt x="18959" y="18466"/>
                    <a:pt x="20382" y="15652"/>
                  </a:cubicBezTo>
                  <a:cubicBezTo>
                    <a:pt x="20823" y="14782"/>
                    <a:pt x="21257" y="13489"/>
                    <a:pt x="21354" y="12760"/>
                  </a:cubicBezTo>
                  <a:cubicBezTo>
                    <a:pt x="21397" y="12437"/>
                    <a:pt x="21479" y="12145"/>
                    <a:pt x="21537" y="12109"/>
                  </a:cubicBezTo>
                  <a:cubicBezTo>
                    <a:pt x="21560" y="12095"/>
                    <a:pt x="21583" y="11555"/>
                    <a:pt x="21600" y="10800"/>
                  </a:cubicBezTo>
                  <a:cubicBezTo>
                    <a:pt x="21583" y="10045"/>
                    <a:pt x="21560" y="9505"/>
                    <a:pt x="21537" y="9491"/>
                  </a:cubicBezTo>
                  <a:cubicBezTo>
                    <a:pt x="21479" y="9455"/>
                    <a:pt x="21397" y="9163"/>
                    <a:pt x="21354" y="8840"/>
                  </a:cubicBezTo>
                  <a:cubicBezTo>
                    <a:pt x="21070" y="6702"/>
                    <a:pt x="19459" y="3928"/>
                    <a:pt x="17669" y="2504"/>
                  </a:cubicBezTo>
                  <a:cubicBezTo>
                    <a:pt x="16275" y="1395"/>
                    <a:pt x="14181" y="431"/>
                    <a:pt x="12758" y="242"/>
                  </a:cubicBezTo>
                  <a:cubicBezTo>
                    <a:pt x="12435" y="199"/>
                    <a:pt x="12142" y="117"/>
                    <a:pt x="12107" y="60"/>
                  </a:cubicBezTo>
                  <a:cubicBezTo>
                    <a:pt x="12093" y="37"/>
                    <a:pt x="11559" y="17"/>
                    <a:pt x="10814" y="0"/>
                  </a:cubicBezTo>
                  <a:close/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</p:pic>
      </p:grpSp>
      <p:sp>
        <p:nvSpPr>
          <p:cNvPr id="24" name="Subtitle 2"/>
          <p:cNvSpPr txBox="1">
            <a:spLocks/>
          </p:cNvSpPr>
          <p:nvPr userDrawn="1"/>
        </p:nvSpPr>
        <p:spPr>
          <a:xfrm rot="21040893">
            <a:off x="3806985" y="6049613"/>
            <a:ext cx="4125587" cy="500454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Ebrima" panose="02000000000000000000" pitchFamily="2" charset="0"/>
                <a:ea typeface="+mn-ea"/>
                <a:cs typeface="Ebrima" panose="02000000000000000000" pitchFamily="2" charset="0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00"/>
              </a:lnSpc>
            </a:pPr>
            <a:r>
              <a:rPr lang="en-US" altLang="zh-TW" sz="1400" dirty="0">
                <a:solidFill>
                  <a:schemeClr val="accent5"/>
                </a:solidFill>
                <a:latin typeface="Lucida Fax" panose="02060602050505020204" pitchFamily="18" charset="0"/>
              </a:rPr>
              <a:t>K</a:t>
            </a:r>
            <a:r>
              <a:rPr lang="en-US" altLang="zh-TW" sz="1400" dirty="0">
                <a:latin typeface="Lucida Fax" panose="02060602050505020204" pitchFamily="18" charset="0"/>
              </a:rPr>
              <a:t>nowledge and </a:t>
            </a:r>
            <a:r>
              <a:rPr lang="en-US" altLang="zh-TW" sz="1400" dirty="0">
                <a:solidFill>
                  <a:schemeClr val="accent5"/>
                </a:solidFill>
                <a:latin typeface="Lucida Fax" panose="02060602050505020204" pitchFamily="18" charset="0"/>
              </a:rPr>
              <a:t>I</a:t>
            </a:r>
            <a:r>
              <a:rPr lang="en-US" altLang="zh-TW" sz="1400" dirty="0">
                <a:latin typeface="Lucida Fax" panose="02060602050505020204" pitchFamily="18" charset="0"/>
              </a:rPr>
              <a:t>nformation </a:t>
            </a:r>
            <a:r>
              <a:rPr lang="en-US" altLang="zh-TW" sz="1400" dirty="0">
                <a:solidFill>
                  <a:schemeClr val="accent5"/>
                </a:solidFill>
                <a:latin typeface="Lucida Fax" panose="02060602050505020204" pitchFamily="18" charset="0"/>
              </a:rPr>
              <a:t>D</a:t>
            </a:r>
            <a:r>
              <a:rPr lang="en-US" altLang="zh-TW" sz="1400" dirty="0">
                <a:latin typeface="Lucida Fax" panose="02060602050505020204" pitchFamily="18" charset="0"/>
              </a:rPr>
              <a:t>iscovery Lab </a:t>
            </a:r>
          </a:p>
          <a:p>
            <a:pPr>
              <a:lnSpc>
                <a:spcPts val="800"/>
              </a:lnSpc>
            </a:pPr>
            <a:r>
              <a:rPr lang="en-US" altLang="zh-TW" sz="1400" dirty="0">
                <a:latin typeface="Lucida Fax" panose="02060602050505020204" pitchFamily="18" charset="0"/>
              </a:rPr>
              <a:t>National Cheng Kung University, Taiwan</a:t>
            </a:r>
          </a:p>
        </p:txBody>
      </p:sp>
    </p:spTree>
    <p:extLst>
      <p:ext uri="{BB962C8B-B14F-4D97-AF65-F5344CB8AC3E}">
        <p14:creationId xmlns:p14="http://schemas.microsoft.com/office/powerpoint/2010/main" val="253504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28700" y="85726"/>
            <a:ext cx="7377546" cy="1390649"/>
          </a:xfrm>
        </p:spPr>
        <p:txBody>
          <a:bodyPr anchor="ctr" anchorCtr="1">
            <a:normAutofit/>
          </a:bodyPr>
          <a:lstStyle>
            <a:lvl1pPr algn="ctr">
              <a:defRPr sz="4000" b="1">
                <a:solidFill>
                  <a:srgbClr val="53585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en-US" altLang="zh-TW" dirty="0"/>
              <a:t>Edit the style of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28699" y="1608363"/>
            <a:ext cx="7903029" cy="5053693"/>
          </a:xfrm>
        </p:spPr>
        <p:txBody>
          <a:bodyPr/>
          <a:lstStyle>
            <a:lvl1pPr marL="342900" indent="-342900">
              <a:buClrTx/>
              <a:buSzPct val="60000"/>
              <a:buFont typeface="Wingdings" panose="05000000000000000000" pitchFamily="2" charset="2"/>
              <a:buChar char="l"/>
              <a:defRPr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1pPr>
            <a:lvl2pPr marL="742950" indent="-285750">
              <a:buClrTx/>
              <a:buSzPct val="80000"/>
              <a:buFont typeface="Wingdings" panose="05000000000000000000" pitchFamily="2" charset="2"/>
              <a:buChar char="p"/>
              <a:defRPr sz="2000"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2pPr>
            <a:lvl3pPr marL="1143000" indent="-228600">
              <a:buClrTx/>
              <a:buSzPct val="80000"/>
              <a:buFont typeface="Wingdings" panose="05000000000000000000" pitchFamily="2" charset="2"/>
              <a:buChar char="u"/>
              <a:defRPr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3pPr>
            <a:lvl4pPr marL="1600200" indent="-228600">
              <a:buClrTx/>
              <a:buSzPct val="80000"/>
              <a:buFont typeface="Wingdings" panose="05000000000000000000" pitchFamily="2" charset="2"/>
              <a:buChar char="Ø"/>
              <a:defRPr sz="1400">
                <a:latin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>
              <a:buClrTx/>
              <a:buSzPct val="80000"/>
              <a:buFont typeface="Arial" panose="020B0604020202020204" pitchFamily="34" charset="0"/>
              <a:buChar char="•"/>
              <a:defRPr>
                <a:latin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altLang="zh-TW" dirty="0"/>
              <a:t>first</a:t>
            </a:r>
            <a:endParaRPr lang="zh-TW" altLang="en-US" dirty="0"/>
          </a:p>
          <a:p>
            <a:pPr lvl="1"/>
            <a:r>
              <a:rPr lang="en-US" altLang="zh-TW" dirty="0"/>
              <a:t>second</a:t>
            </a:r>
            <a:endParaRPr lang="zh-TW" altLang="en-US" dirty="0"/>
          </a:p>
          <a:p>
            <a:pPr lvl="2"/>
            <a:r>
              <a:rPr lang="en-US" altLang="zh-TW" dirty="0"/>
              <a:t>third</a:t>
            </a:r>
            <a:endParaRPr lang="zh-TW" altLang="en-US" dirty="0"/>
          </a:p>
          <a:p>
            <a:pPr lvl="3"/>
            <a:r>
              <a:rPr lang="en-US" altLang="zh-TW" dirty="0"/>
              <a:t>fourth</a:t>
            </a:r>
            <a:endParaRPr lang="zh-TW" altLang="en-US" dirty="0"/>
          </a:p>
          <a:p>
            <a:pPr lvl="4"/>
            <a:r>
              <a:rPr lang="en-US" altLang="zh-TW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113" y="787783"/>
            <a:ext cx="708897" cy="365125"/>
          </a:xfrm>
        </p:spPr>
        <p:txBody>
          <a:bodyPr/>
          <a:lstStyle>
            <a:lvl1pPr algn="ctr"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‹#›</a:t>
            </a:fld>
            <a:endParaRPr lang="en-US" dirty="0">
              <a:ea typeface="Segoe UI" panose="020B0502040204020203" pitchFamily="34" charset="0"/>
            </a:endParaRPr>
          </a:p>
        </p:txBody>
      </p:sp>
      <p:pic>
        <p:nvPicPr>
          <p:cNvPr id="8" name="11902522_10153225446609633_4314903198679393512_n.jpg"/>
          <p:cNvPicPr>
            <a:picLocks noChangeAspect="1"/>
          </p:cNvPicPr>
          <p:nvPr userDrawn="1"/>
        </p:nvPicPr>
        <p:blipFill>
          <a:blip r:embed="rId2">
            <a:extLst/>
          </a:blip>
          <a:srcRect l="201" t="201" r="187" b="187"/>
          <a:stretch>
            <a:fillRect/>
          </a:stretch>
        </p:blipFill>
        <p:spPr>
          <a:xfrm rot="21300000">
            <a:off x="34286" y="6001050"/>
            <a:ext cx="822666" cy="822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1" y="0"/>
                </a:moveTo>
                <a:cubicBezTo>
                  <a:pt x="10049" y="17"/>
                  <a:pt x="9496" y="36"/>
                  <a:pt x="9450" y="59"/>
                </a:cubicBezTo>
                <a:cubicBezTo>
                  <a:pt x="9336" y="116"/>
                  <a:pt x="8757" y="280"/>
                  <a:pt x="8164" y="421"/>
                </a:cubicBezTo>
                <a:cubicBezTo>
                  <a:pt x="6305" y="866"/>
                  <a:pt x="4530" y="1859"/>
                  <a:pt x="3195" y="3195"/>
                </a:cubicBezTo>
                <a:cubicBezTo>
                  <a:pt x="1859" y="4530"/>
                  <a:pt x="866" y="6305"/>
                  <a:pt x="421" y="8164"/>
                </a:cubicBezTo>
                <a:cubicBezTo>
                  <a:pt x="280" y="8757"/>
                  <a:pt x="116" y="9336"/>
                  <a:pt x="59" y="9450"/>
                </a:cubicBezTo>
                <a:cubicBezTo>
                  <a:pt x="37" y="9496"/>
                  <a:pt x="17" y="10048"/>
                  <a:pt x="0" y="10804"/>
                </a:cubicBezTo>
                <a:cubicBezTo>
                  <a:pt x="20" y="11516"/>
                  <a:pt x="42" y="11974"/>
                  <a:pt x="74" y="11994"/>
                </a:cubicBezTo>
                <a:cubicBezTo>
                  <a:pt x="140" y="12035"/>
                  <a:pt x="192" y="12215"/>
                  <a:pt x="192" y="12394"/>
                </a:cubicBezTo>
                <a:cubicBezTo>
                  <a:pt x="192" y="12978"/>
                  <a:pt x="677" y="14489"/>
                  <a:pt x="1213" y="15588"/>
                </a:cubicBezTo>
                <a:cubicBezTo>
                  <a:pt x="2225" y="17666"/>
                  <a:pt x="3918" y="19365"/>
                  <a:pt x="6005" y="20387"/>
                </a:cubicBezTo>
                <a:cubicBezTo>
                  <a:pt x="7032" y="20891"/>
                  <a:pt x="8665" y="21400"/>
                  <a:pt x="9251" y="21400"/>
                </a:cubicBezTo>
                <a:cubicBezTo>
                  <a:pt x="9401" y="21400"/>
                  <a:pt x="9558" y="21453"/>
                  <a:pt x="9598" y="21519"/>
                </a:cubicBezTo>
                <a:cubicBezTo>
                  <a:pt x="9618" y="21551"/>
                  <a:pt x="10084" y="21580"/>
                  <a:pt x="10796" y="21600"/>
                </a:cubicBezTo>
                <a:cubicBezTo>
                  <a:pt x="11552" y="21583"/>
                  <a:pt x="12104" y="21556"/>
                  <a:pt x="12150" y="21533"/>
                </a:cubicBezTo>
                <a:cubicBezTo>
                  <a:pt x="12264" y="21477"/>
                  <a:pt x="12843" y="21320"/>
                  <a:pt x="13436" y="21179"/>
                </a:cubicBezTo>
                <a:cubicBezTo>
                  <a:pt x="16460" y="20456"/>
                  <a:pt x="18957" y="18460"/>
                  <a:pt x="20380" y="15647"/>
                </a:cubicBezTo>
                <a:cubicBezTo>
                  <a:pt x="20820" y="14777"/>
                  <a:pt x="21259" y="13485"/>
                  <a:pt x="21356" y="12756"/>
                </a:cubicBezTo>
                <a:cubicBezTo>
                  <a:pt x="21399" y="12433"/>
                  <a:pt x="21476" y="12141"/>
                  <a:pt x="21533" y="12105"/>
                </a:cubicBezTo>
                <a:cubicBezTo>
                  <a:pt x="21556" y="12091"/>
                  <a:pt x="21583" y="11551"/>
                  <a:pt x="21600" y="10796"/>
                </a:cubicBezTo>
                <a:cubicBezTo>
                  <a:pt x="21583" y="10041"/>
                  <a:pt x="21556" y="9502"/>
                  <a:pt x="21533" y="9487"/>
                </a:cubicBezTo>
                <a:cubicBezTo>
                  <a:pt x="21476" y="9452"/>
                  <a:pt x="21399" y="9160"/>
                  <a:pt x="21356" y="8837"/>
                </a:cubicBezTo>
                <a:cubicBezTo>
                  <a:pt x="21072" y="6699"/>
                  <a:pt x="19456" y="3924"/>
                  <a:pt x="17666" y="2499"/>
                </a:cubicBezTo>
                <a:cubicBezTo>
                  <a:pt x="16273" y="1391"/>
                  <a:pt x="14179" y="433"/>
                  <a:pt x="12756" y="244"/>
                </a:cubicBezTo>
                <a:cubicBezTo>
                  <a:pt x="12433" y="201"/>
                  <a:pt x="12141" y="116"/>
                  <a:pt x="12105" y="59"/>
                </a:cubicBezTo>
                <a:cubicBezTo>
                  <a:pt x="12091" y="36"/>
                  <a:pt x="11556" y="17"/>
                  <a:pt x="10811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954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28700" y="85726"/>
            <a:ext cx="7377546" cy="1390649"/>
          </a:xfrm>
        </p:spPr>
        <p:txBody>
          <a:bodyPr anchor="ctr" anchorCtr="1">
            <a:normAutofit/>
          </a:bodyPr>
          <a:lstStyle>
            <a:lvl1pPr algn="ctr">
              <a:defRPr sz="4000" b="1">
                <a:solidFill>
                  <a:srgbClr val="53585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en-US" altLang="zh-TW" dirty="0"/>
              <a:t>Edit the style of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28699" y="1608363"/>
            <a:ext cx="7903029" cy="5053693"/>
          </a:xfrm>
        </p:spPr>
        <p:txBody>
          <a:bodyPr/>
          <a:lstStyle>
            <a:lvl1pPr marL="342900" indent="-342900">
              <a:buClrTx/>
              <a:buSzPct val="60000"/>
              <a:buFont typeface="Wingdings" panose="05000000000000000000" pitchFamily="2" charset="2"/>
              <a:buChar char="l"/>
              <a:defRPr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1pPr>
            <a:lvl2pPr marL="742950" indent="-285750">
              <a:buClrTx/>
              <a:buSzPct val="80000"/>
              <a:buFont typeface="Wingdings" panose="05000000000000000000" pitchFamily="2" charset="2"/>
              <a:buChar char="p"/>
              <a:defRPr sz="2000"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2pPr>
            <a:lvl3pPr marL="1143000" indent="-228600">
              <a:buClrTx/>
              <a:buSzPct val="80000"/>
              <a:buFont typeface="Wingdings" panose="05000000000000000000" pitchFamily="2" charset="2"/>
              <a:buChar char="u"/>
              <a:defRPr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3pPr>
            <a:lvl4pPr marL="1600200" indent="-228600">
              <a:buClrTx/>
              <a:buSzPct val="80000"/>
              <a:buFont typeface="Wingdings" panose="05000000000000000000" pitchFamily="2" charset="2"/>
              <a:buChar char="Ø"/>
              <a:defRPr sz="1400">
                <a:latin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>
              <a:buClrTx/>
              <a:buSzPct val="80000"/>
              <a:buFont typeface="Arial" panose="020B0604020202020204" pitchFamily="34" charset="0"/>
              <a:buChar char="•"/>
              <a:defRPr>
                <a:latin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altLang="zh-TW" dirty="0"/>
              <a:t>first</a:t>
            </a:r>
            <a:endParaRPr lang="zh-TW" altLang="en-US" dirty="0"/>
          </a:p>
          <a:p>
            <a:pPr lvl="1"/>
            <a:r>
              <a:rPr lang="en-US" altLang="zh-TW" dirty="0"/>
              <a:t>second</a:t>
            </a:r>
            <a:endParaRPr lang="zh-TW" altLang="en-US" dirty="0"/>
          </a:p>
          <a:p>
            <a:pPr lvl="2"/>
            <a:r>
              <a:rPr lang="en-US" altLang="zh-TW" dirty="0"/>
              <a:t>third</a:t>
            </a:r>
            <a:endParaRPr lang="zh-TW" altLang="en-US" dirty="0"/>
          </a:p>
          <a:p>
            <a:pPr lvl="3"/>
            <a:r>
              <a:rPr lang="en-US" altLang="zh-TW" dirty="0"/>
              <a:t>fourth</a:t>
            </a:r>
            <a:endParaRPr lang="zh-TW" altLang="en-US" dirty="0"/>
          </a:p>
          <a:p>
            <a:pPr lvl="4"/>
            <a:r>
              <a:rPr lang="en-US" altLang="zh-TW" dirty="0"/>
              <a:t>fifth</a:t>
            </a:r>
          </a:p>
        </p:txBody>
      </p:sp>
      <p:sp>
        <p:nvSpPr>
          <p:cNvPr id="7" name="Shape 2"/>
          <p:cNvSpPr/>
          <p:nvPr userDrawn="1"/>
        </p:nvSpPr>
        <p:spPr>
          <a:xfrm rot="10800000">
            <a:off x="67555" y="-1"/>
            <a:ext cx="888878" cy="1379764"/>
          </a:xfrm>
          <a:prstGeom prst="round2SameRect">
            <a:avLst/>
          </a:prstGeom>
          <a:blipFill>
            <a:blip r:embed="rId2"/>
            <a:srcRect/>
            <a:stretch>
              <a:fillRect/>
            </a:stretch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113" y="787783"/>
            <a:ext cx="708897" cy="365125"/>
          </a:xfrm>
        </p:spPr>
        <p:txBody>
          <a:bodyPr/>
          <a:lstStyle>
            <a:lvl1pPr algn="ctr"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‹#›</a:t>
            </a:fld>
            <a:endParaRPr lang="en-US" dirty="0">
              <a:ea typeface="Segoe UI" panose="020B0502040204020203" pitchFamily="34" charset="0"/>
            </a:endParaRPr>
          </a:p>
        </p:txBody>
      </p:sp>
      <p:pic>
        <p:nvPicPr>
          <p:cNvPr id="9" name="11902522_10153225446609633_4314903198679393512_n.jpg"/>
          <p:cNvPicPr>
            <a:picLocks noChangeAspect="1"/>
          </p:cNvPicPr>
          <p:nvPr userDrawn="1"/>
        </p:nvPicPr>
        <p:blipFill>
          <a:blip r:embed="rId3">
            <a:extLst/>
          </a:blip>
          <a:srcRect l="201" t="201" r="187" b="187"/>
          <a:stretch>
            <a:fillRect/>
          </a:stretch>
        </p:blipFill>
        <p:spPr>
          <a:xfrm rot="21300000">
            <a:off x="34286" y="6001050"/>
            <a:ext cx="822666" cy="822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1" y="0"/>
                </a:moveTo>
                <a:cubicBezTo>
                  <a:pt x="10049" y="17"/>
                  <a:pt x="9496" y="36"/>
                  <a:pt x="9450" y="59"/>
                </a:cubicBezTo>
                <a:cubicBezTo>
                  <a:pt x="9336" y="116"/>
                  <a:pt x="8757" y="280"/>
                  <a:pt x="8164" y="421"/>
                </a:cubicBezTo>
                <a:cubicBezTo>
                  <a:pt x="6305" y="866"/>
                  <a:pt x="4530" y="1859"/>
                  <a:pt x="3195" y="3195"/>
                </a:cubicBezTo>
                <a:cubicBezTo>
                  <a:pt x="1859" y="4530"/>
                  <a:pt x="866" y="6305"/>
                  <a:pt x="421" y="8164"/>
                </a:cubicBezTo>
                <a:cubicBezTo>
                  <a:pt x="280" y="8757"/>
                  <a:pt x="116" y="9336"/>
                  <a:pt x="59" y="9450"/>
                </a:cubicBezTo>
                <a:cubicBezTo>
                  <a:pt x="37" y="9496"/>
                  <a:pt x="17" y="10048"/>
                  <a:pt x="0" y="10804"/>
                </a:cubicBezTo>
                <a:cubicBezTo>
                  <a:pt x="20" y="11516"/>
                  <a:pt x="42" y="11974"/>
                  <a:pt x="74" y="11994"/>
                </a:cubicBezTo>
                <a:cubicBezTo>
                  <a:pt x="140" y="12035"/>
                  <a:pt x="192" y="12215"/>
                  <a:pt x="192" y="12394"/>
                </a:cubicBezTo>
                <a:cubicBezTo>
                  <a:pt x="192" y="12978"/>
                  <a:pt x="677" y="14489"/>
                  <a:pt x="1213" y="15588"/>
                </a:cubicBezTo>
                <a:cubicBezTo>
                  <a:pt x="2225" y="17666"/>
                  <a:pt x="3918" y="19365"/>
                  <a:pt x="6005" y="20387"/>
                </a:cubicBezTo>
                <a:cubicBezTo>
                  <a:pt x="7032" y="20891"/>
                  <a:pt x="8665" y="21400"/>
                  <a:pt x="9251" y="21400"/>
                </a:cubicBezTo>
                <a:cubicBezTo>
                  <a:pt x="9401" y="21400"/>
                  <a:pt x="9558" y="21453"/>
                  <a:pt x="9598" y="21519"/>
                </a:cubicBezTo>
                <a:cubicBezTo>
                  <a:pt x="9618" y="21551"/>
                  <a:pt x="10084" y="21580"/>
                  <a:pt x="10796" y="21600"/>
                </a:cubicBezTo>
                <a:cubicBezTo>
                  <a:pt x="11552" y="21583"/>
                  <a:pt x="12104" y="21556"/>
                  <a:pt x="12150" y="21533"/>
                </a:cubicBezTo>
                <a:cubicBezTo>
                  <a:pt x="12264" y="21477"/>
                  <a:pt x="12843" y="21320"/>
                  <a:pt x="13436" y="21179"/>
                </a:cubicBezTo>
                <a:cubicBezTo>
                  <a:pt x="16460" y="20456"/>
                  <a:pt x="18957" y="18460"/>
                  <a:pt x="20380" y="15647"/>
                </a:cubicBezTo>
                <a:cubicBezTo>
                  <a:pt x="20820" y="14777"/>
                  <a:pt x="21259" y="13485"/>
                  <a:pt x="21356" y="12756"/>
                </a:cubicBezTo>
                <a:cubicBezTo>
                  <a:pt x="21399" y="12433"/>
                  <a:pt x="21476" y="12141"/>
                  <a:pt x="21533" y="12105"/>
                </a:cubicBezTo>
                <a:cubicBezTo>
                  <a:pt x="21556" y="12091"/>
                  <a:pt x="21583" y="11551"/>
                  <a:pt x="21600" y="10796"/>
                </a:cubicBezTo>
                <a:cubicBezTo>
                  <a:pt x="21583" y="10041"/>
                  <a:pt x="21556" y="9502"/>
                  <a:pt x="21533" y="9487"/>
                </a:cubicBezTo>
                <a:cubicBezTo>
                  <a:pt x="21476" y="9452"/>
                  <a:pt x="21399" y="9160"/>
                  <a:pt x="21356" y="8837"/>
                </a:cubicBezTo>
                <a:cubicBezTo>
                  <a:pt x="21072" y="6699"/>
                  <a:pt x="19456" y="3924"/>
                  <a:pt x="17666" y="2499"/>
                </a:cubicBezTo>
                <a:cubicBezTo>
                  <a:pt x="16273" y="1391"/>
                  <a:pt x="14179" y="433"/>
                  <a:pt x="12756" y="244"/>
                </a:cubicBezTo>
                <a:cubicBezTo>
                  <a:pt x="12433" y="201"/>
                  <a:pt x="12141" y="116"/>
                  <a:pt x="12105" y="59"/>
                </a:cubicBezTo>
                <a:cubicBezTo>
                  <a:pt x="12091" y="36"/>
                  <a:pt x="11556" y="17"/>
                  <a:pt x="10811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558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"/>
          <p:cNvSpPr/>
          <p:nvPr userDrawn="1"/>
        </p:nvSpPr>
        <p:spPr>
          <a:xfrm rot="10800000">
            <a:off x="67555" y="-1"/>
            <a:ext cx="888878" cy="1379764"/>
          </a:xfrm>
          <a:prstGeom prst="round2SameRect">
            <a:avLst/>
          </a:prstGeom>
          <a:blipFill>
            <a:blip r:embed="rId2"/>
            <a:srcRect/>
            <a:stretch>
              <a:fillRect/>
            </a:stretch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113" y="787783"/>
            <a:ext cx="708897" cy="365125"/>
          </a:xfrm>
        </p:spPr>
        <p:txBody>
          <a:bodyPr/>
          <a:lstStyle>
            <a:lvl1pPr algn="ctr"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‹#›</a:t>
            </a:fld>
            <a:endParaRPr lang="en-US" dirty="0">
              <a:ea typeface="Segoe UI" panose="020B0502040204020203" pitchFamily="34" charset="0"/>
            </a:endParaRPr>
          </a:p>
        </p:txBody>
      </p:sp>
      <p:pic>
        <p:nvPicPr>
          <p:cNvPr id="9" name="11902522_10153225446609633_4314903198679393512_n.jpg"/>
          <p:cNvPicPr>
            <a:picLocks noChangeAspect="1"/>
          </p:cNvPicPr>
          <p:nvPr userDrawn="1"/>
        </p:nvPicPr>
        <p:blipFill>
          <a:blip r:embed="rId3">
            <a:extLst/>
          </a:blip>
          <a:srcRect l="201" t="201" r="187" b="187"/>
          <a:stretch>
            <a:fillRect/>
          </a:stretch>
        </p:blipFill>
        <p:spPr>
          <a:xfrm rot="21300000">
            <a:off x="34286" y="6001050"/>
            <a:ext cx="822666" cy="822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1" y="0"/>
                </a:moveTo>
                <a:cubicBezTo>
                  <a:pt x="10049" y="17"/>
                  <a:pt x="9496" y="36"/>
                  <a:pt x="9450" y="59"/>
                </a:cubicBezTo>
                <a:cubicBezTo>
                  <a:pt x="9336" y="116"/>
                  <a:pt x="8757" y="280"/>
                  <a:pt x="8164" y="421"/>
                </a:cubicBezTo>
                <a:cubicBezTo>
                  <a:pt x="6305" y="866"/>
                  <a:pt x="4530" y="1859"/>
                  <a:pt x="3195" y="3195"/>
                </a:cubicBezTo>
                <a:cubicBezTo>
                  <a:pt x="1859" y="4530"/>
                  <a:pt x="866" y="6305"/>
                  <a:pt x="421" y="8164"/>
                </a:cubicBezTo>
                <a:cubicBezTo>
                  <a:pt x="280" y="8757"/>
                  <a:pt x="116" y="9336"/>
                  <a:pt x="59" y="9450"/>
                </a:cubicBezTo>
                <a:cubicBezTo>
                  <a:pt x="37" y="9496"/>
                  <a:pt x="17" y="10048"/>
                  <a:pt x="0" y="10804"/>
                </a:cubicBezTo>
                <a:cubicBezTo>
                  <a:pt x="20" y="11516"/>
                  <a:pt x="42" y="11974"/>
                  <a:pt x="74" y="11994"/>
                </a:cubicBezTo>
                <a:cubicBezTo>
                  <a:pt x="140" y="12035"/>
                  <a:pt x="192" y="12215"/>
                  <a:pt x="192" y="12394"/>
                </a:cubicBezTo>
                <a:cubicBezTo>
                  <a:pt x="192" y="12978"/>
                  <a:pt x="677" y="14489"/>
                  <a:pt x="1213" y="15588"/>
                </a:cubicBezTo>
                <a:cubicBezTo>
                  <a:pt x="2225" y="17666"/>
                  <a:pt x="3918" y="19365"/>
                  <a:pt x="6005" y="20387"/>
                </a:cubicBezTo>
                <a:cubicBezTo>
                  <a:pt x="7032" y="20891"/>
                  <a:pt x="8665" y="21400"/>
                  <a:pt x="9251" y="21400"/>
                </a:cubicBezTo>
                <a:cubicBezTo>
                  <a:pt x="9401" y="21400"/>
                  <a:pt x="9558" y="21453"/>
                  <a:pt x="9598" y="21519"/>
                </a:cubicBezTo>
                <a:cubicBezTo>
                  <a:pt x="9618" y="21551"/>
                  <a:pt x="10084" y="21580"/>
                  <a:pt x="10796" y="21600"/>
                </a:cubicBezTo>
                <a:cubicBezTo>
                  <a:pt x="11552" y="21583"/>
                  <a:pt x="12104" y="21556"/>
                  <a:pt x="12150" y="21533"/>
                </a:cubicBezTo>
                <a:cubicBezTo>
                  <a:pt x="12264" y="21477"/>
                  <a:pt x="12843" y="21320"/>
                  <a:pt x="13436" y="21179"/>
                </a:cubicBezTo>
                <a:cubicBezTo>
                  <a:pt x="16460" y="20456"/>
                  <a:pt x="18957" y="18460"/>
                  <a:pt x="20380" y="15647"/>
                </a:cubicBezTo>
                <a:cubicBezTo>
                  <a:pt x="20820" y="14777"/>
                  <a:pt x="21259" y="13485"/>
                  <a:pt x="21356" y="12756"/>
                </a:cubicBezTo>
                <a:cubicBezTo>
                  <a:pt x="21399" y="12433"/>
                  <a:pt x="21476" y="12141"/>
                  <a:pt x="21533" y="12105"/>
                </a:cubicBezTo>
                <a:cubicBezTo>
                  <a:pt x="21556" y="12091"/>
                  <a:pt x="21583" y="11551"/>
                  <a:pt x="21600" y="10796"/>
                </a:cubicBezTo>
                <a:cubicBezTo>
                  <a:pt x="21583" y="10041"/>
                  <a:pt x="21556" y="9502"/>
                  <a:pt x="21533" y="9487"/>
                </a:cubicBezTo>
                <a:cubicBezTo>
                  <a:pt x="21476" y="9452"/>
                  <a:pt x="21399" y="9160"/>
                  <a:pt x="21356" y="8837"/>
                </a:cubicBezTo>
                <a:cubicBezTo>
                  <a:pt x="21072" y="6699"/>
                  <a:pt x="19456" y="3924"/>
                  <a:pt x="17666" y="2499"/>
                </a:cubicBezTo>
                <a:cubicBezTo>
                  <a:pt x="16273" y="1391"/>
                  <a:pt x="14179" y="433"/>
                  <a:pt x="12756" y="244"/>
                </a:cubicBezTo>
                <a:cubicBezTo>
                  <a:pt x="12433" y="201"/>
                  <a:pt x="12141" y="116"/>
                  <a:pt x="12105" y="59"/>
                </a:cubicBezTo>
                <a:cubicBezTo>
                  <a:pt x="12091" y="36"/>
                  <a:pt x="11556" y="17"/>
                  <a:pt x="10811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106609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28700" y="85726"/>
            <a:ext cx="7367156" cy="1390649"/>
          </a:xfrm>
        </p:spPr>
        <p:txBody>
          <a:bodyPr anchor="ctr" anchorCtr="1">
            <a:normAutofit/>
          </a:bodyPr>
          <a:lstStyle>
            <a:lvl1pPr algn="ctr">
              <a:defRPr sz="4000" b="1">
                <a:solidFill>
                  <a:srgbClr val="53585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en-US" altLang="zh-TW" dirty="0"/>
              <a:t>Edit the style of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28699" y="1608363"/>
            <a:ext cx="7903029" cy="5053693"/>
          </a:xfrm>
        </p:spPr>
        <p:txBody>
          <a:bodyPr/>
          <a:lstStyle>
            <a:lvl1pPr marL="342900" indent="-342900">
              <a:buClrTx/>
              <a:buSzPct val="60000"/>
              <a:buFont typeface="Wingdings" panose="05000000000000000000" pitchFamily="2" charset="2"/>
              <a:buChar char="l"/>
              <a:defRPr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1pPr>
            <a:lvl2pPr marL="742950" indent="-285750">
              <a:buClrTx/>
              <a:buSzPct val="80000"/>
              <a:buFont typeface="Wingdings" panose="05000000000000000000" pitchFamily="2" charset="2"/>
              <a:buChar char="p"/>
              <a:defRPr sz="2000"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2pPr>
            <a:lvl3pPr marL="1143000" indent="-228600">
              <a:buClrTx/>
              <a:buSzPct val="80000"/>
              <a:buFont typeface="Wingdings" panose="05000000000000000000" pitchFamily="2" charset="2"/>
              <a:buChar char="u"/>
              <a:defRPr>
                <a:latin typeface="Open Sans Light" panose="020B0306030504020204" pitchFamily="34" charset="0"/>
                <a:ea typeface="+mn-ea"/>
                <a:cs typeface="Open Sans Light" panose="020B0306030504020204" pitchFamily="34" charset="0"/>
              </a:defRPr>
            </a:lvl3pPr>
            <a:lvl4pPr marL="1600200" indent="-228600">
              <a:buClrTx/>
              <a:buSzPct val="80000"/>
              <a:buFont typeface="Wingdings" panose="05000000000000000000" pitchFamily="2" charset="2"/>
              <a:buChar char="Ø"/>
              <a:defRPr sz="1400">
                <a:latin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>
              <a:buClrTx/>
              <a:buSzPct val="80000"/>
              <a:buFont typeface="Arial" panose="020B0604020202020204" pitchFamily="34" charset="0"/>
              <a:buChar char="•"/>
              <a:defRPr>
                <a:latin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altLang="zh-TW" dirty="0"/>
              <a:t>first</a:t>
            </a:r>
            <a:endParaRPr lang="zh-TW" altLang="en-US" dirty="0"/>
          </a:p>
          <a:p>
            <a:pPr lvl="1"/>
            <a:r>
              <a:rPr lang="en-US" altLang="zh-TW" dirty="0"/>
              <a:t>second</a:t>
            </a:r>
            <a:endParaRPr lang="zh-TW" altLang="en-US" dirty="0"/>
          </a:p>
          <a:p>
            <a:pPr lvl="2"/>
            <a:r>
              <a:rPr lang="en-US" altLang="zh-TW" dirty="0"/>
              <a:t>third</a:t>
            </a:r>
            <a:endParaRPr lang="zh-TW" altLang="en-US" dirty="0"/>
          </a:p>
          <a:p>
            <a:pPr lvl="3"/>
            <a:r>
              <a:rPr lang="en-US" altLang="zh-TW" dirty="0"/>
              <a:t>fourth</a:t>
            </a:r>
            <a:endParaRPr lang="zh-TW" altLang="en-US" dirty="0"/>
          </a:p>
          <a:p>
            <a:pPr lvl="4"/>
            <a:r>
              <a:rPr lang="en-US" altLang="zh-TW" dirty="0"/>
              <a:t>fifth</a:t>
            </a:r>
          </a:p>
        </p:txBody>
      </p:sp>
      <p:sp>
        <p:nvSpPr>
          <p:cNvPr id="7" name="Shape 2"/>
          <p:cNvSpPr/>
          <p:nvPr userDrawn="1"/>
        </p:nvSpPr>
        <p:spPr>
          <a:xfrm rot="10800000">
            <a:off x="67555" y="-1"/>
            <a:ext cx="888878" cy="1379764"/>
          </a:xfrm>
          <a:prstGeom prst="round2SameRect">
            <a:avLst/>
          </a:prstGeom>
          <a:blipFill>
            <a:blip r:embed="rId2"/>
            <a:srcRect/>
            <a:stretch>
              <a:fillRect/>
            </a:stretch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113" y="787783"/>
            <a:ext cx="708897" cy="365125"/>
          </a:xfrm>
        </p:spPr>
        <p:txBody>
          <a:bodyPr/>
          <a:lstStyle>
            <a:lvl1pPr algn="ctr"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‹#›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4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113" y="787783"/>
            <a:ext cx="708897" cy="365125"/>
          </a:xfrm>
        </p:spPr>
        <p:txBody>
          <a:bodyPr/>
          <a:lstStyle>
            <a:lvl1pPr algn="ctr"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‹#›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290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1018599" y="93517"/>
            <a:ext cx="7553901" cy="1309255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dirty="0" err="1"/>
              <a:t>大標題文字</a:t>
            </a:r>
            <a:endParaRPr dirty="0"/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879809" y="1624263"/>
            <a:ext cx="8082129" cy="4817538"/>
          </a:xfrm>
          <a:prstGeom prst="rect">
            <a:avLst/>
          </a:prstGeom>
        </p:spPr>
        <p:txBody>
          <a:bodyPr anchor="t"/>
          <a:lstStyle>
            <a:lvl1pPr marL="312528" indent="-312528">
              <a:spcBef>
                <a:spcPts val="2109"/>
              </a:spcBef>
              <a:buFont typeface="Wingdings" panose="05000000000000000000" pitchFamily="2" charset="2"/>
              <a:buChar char="l"/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625056" indent="-312528">
              <a:spcBef>
                <a:spcPts val="2109"/>
              </a:spcBef>
              <a:buFont typeface="Wingdings" panose="05000000000000000000" pitchFamily="2" charset="2"/>
              <a:buChar char="p"/>
              <a:defRPr sz="253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 marL="946513" indent="-321457">
              <a:spcBef>
                <a:spcPts val="2109"/>
              </a:spcBef>
              <a:buFont typeface="Wingdings" panose="05000000000000000000" pitchFamily="2" charset="2"/>
              <a:buChar char="u"/>
              <a:defRPr sz="2109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 marL="1250112" indent="-312528">
              <a:spcBef>
                <a:spcPts val="2109"/>
              </a:spcBef>
              <a:buFont typeface="Wingdings" panose="05000000000000000000" pitchFamily="2" charset="2"/>
              <a:buChar char="Ø"/>
              <a:defRPr sz="1828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spcBef>
                <a:spcPts val="2109"/>
              </a:spcBef>
              <a:defRPr sz="1687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</a:lstStyle>
          <a:p>
            <a:r>
              <a:rPr dirty="0" err="1"/>
              <a:t>內文層級一</a:t>
            </a:r>
            <a:endParaRPr dirty="0"/>
          </a:p>
          <a:p>
            <a:pPr lvl="1"/>
            <a:r>
              <a:rPr dirty="0" err="1" smtClean="0"/>
              <a:t>內文層級二</a:t>
            </a:r>
            <a:endParaRPr dirty="0" smtClean="0"/>
          </a:p>
          <a:p>
            <a:pPr lvl="2"/>
            <a:r>
              <a:rPr dirty="0" err="1" smtClean="0"/>
              <a:t>內文層級三</a:t>
            </a:r>
          </a:p>
          <a:p>
            <a:pPr lvl="3"/>
            <a:r>
              <a:rPr dirty="0" err="1" smtClean="0"/>
              <a:t>內文層級四</a:t>
            </a:r>
          </a:p>
          <a:p>
            <a:pPr lvl="4"/>
            <a:r>
              <a:rPr dirty="0" err="1" smtClean="0"/>
              <a:t>內文層級五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24323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88612" y="624110"/>
            <a:ext cx="7345788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/>
              <a:t>Edit the style of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2321" y="2133600"/>
            <a:ext cx="735208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first</a:t>
            </a:r>
            <a:endParaRPr lang="zh-TW" altLang="en-US" dirty="0"/>
          </a:p>
          <a:p>
            <a:pPr lvl="1"/>
            <a:r>
              <a:rPr lang="en-US" altLang="zh-TW" dirty="0"/>
              <a:t>second</a:t>
            </a:r>
            <a:endParaRPr lang="zh-TW" altLang="en-US" dirty="0"/>
          </a:p>
          <a:p>
            <a:pPr lvl="2"/>
            <a:r>
              <a:rPr lang="en-US" altLang="zh-TW" dirty="0"/>
              <a:t>third</a:t>
            </a:r>
            <a:endParaRPr lang="zh-TW" altLang="en-US" dirty="0"/>
          </a:p>
          <a:p>
            <a:pPr lvl="3"/>
            <a:r>
              <a:rPr lang="en-US" altLang="zh-TW" dirty="0"/>
              <a:t>fourth</a:t>
            </a:r>
            <a:endParaRPr lang="zh-TW" altLang="en-US" dirty="0"/>
          </a:p>
          <a:p>
            <a:pPr lvl="4"/>
            <a:r>
              <a:rPr lang="en-US" altLang="zh-TW" dirty="0"/>
              <a:t>fifth</a:t>
            </a:r>
            <a:endParaRPr lang="en-US" dirty="0"/>
          </a:p>
        </p:txBody>
      </p:sp>
      <p:sp>
        <p:nvSpPr>
          <p:cNvPr id="8" name="Shape 2"/>
          <p:cNvSpPr/>
          <p:nvPr userDrawn="1"/>
        </p:nvSpPr>
        <p:spPr>
          <a:xfrm rot="10800000">
            <a:off x="67555" y="-1"/>
            <a:ext cx="888878" cy="1379764"/>
          </a:xfrm>
          <a:prstGeom prst="round2SameRect">
            <a:avLst/>
          </a:prstGeom>
          <a:blipFill>
            <a:blip r:embed="rId9"/>
            <a:srcRect/>
            <a:stretch>
              <a:fillRect/>
            </a:stretch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7150" y="787783"/>
            <a:ext cx="728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‹#›</a:t>
            </a:fld>
            <a:endParaRPr lang="en-US" dirty="0">
              <a:ea typeface="Segoe UI" panose="020B0502040204020203" pitchFamily="34" charset="0"/>
            </a:endParaRPr>
          </a:p>
        </p:txBody>
      </p:sp>
      <p:grpSp>
        <p:nvGrpSpPr>
          <p:cNvPr id="16" name="群組 15"/>
          <p:cNvGrpSpPr/>
          <p:nvPr userDrawn="1"/>
        </p:nvGrpSpPr>
        <p:grpSpPr>
          <a:xfrm>
            <a:off x="8288823" y="5978569"/>
            <a:ext cx="799359" cy="879431"/>
            <a:chOff x="8288823" y="5978569"/>
            <a:chExt cx="799359" cy="879431"/>
          </a:xfrm>
        </p:grpSpPr>
        <p:sp>
          <p:nvSpPr>
            <p:cNvPr id="10" name="Shape 5"/>
            <p:cNvSpPr/>
            <p:nvPr userDrawn="1"/>
          </p:nvSpPr>
          <p:spPr>
            <a:xfrm>
              <a:off x="8480989" y="5978569"/>
              <a:ext cx="456398" cy="879431"/>
            </a:xfrm>
            <a:prstGeom prst="round2SameRect">
              <a:avLst/>
            </a:prstGeom>
            <a:solidFill>
              <a:schemeClr val="accent6">
                <a:lumOff val="-8741"/>
              </a:schemeClr>
            </a:solid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Shape 6"/>
            <p:cNvSpPr/>
            <p:nvPr userDrawn="1"/>
          </p:nvSpPr>
          <p:spPr>
            <a:xfrm>
              <a:off x="8631784" y="6179467"/>
              <a:ext cx="456398" cy="678533"/>
            </a:xfrm>
            <a:prstGeom prst="round2SameRect">
              <a:avLst/>
            </a:prstGeom>
            <a:blipFill>
              <a:blip r:embed="rId10"/>
              <a:srcRect/>
              <a:stretch>
                <a:fillRect/>
              </a:stretch>
            </a:blip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Shape 7"/>
            <p:cNvSpPr/>
            <p:nvPr userDrawn="1"/>
          </p:nvSpPr>
          <p:spPr>
            <a:xfrm>
              <a:off x="8288823" y="6087370"/>
              <a:ext cx="456398" cy="770630"/>
            </a:xfrm>
            <a:prstGeom prst="round2SameRect">
              <a:avLst/>
            </a:prstGeom>
            <a:blipFill>
              <a:blip r:embed="rId11"/>
            </a:blip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" name="文字方塊 13"/>
          <p:cNvSpPr txBox="1"/>
          <p:nvPr userDrawn="1"/>
        </p:nvSpPr>
        <p:spPr>
          <a:xfrm>
            <a:off x="1918607" y="6543938"/>
            <a:ext cx="5543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Knowledge and Information Discovery Lab, NCKU, Taiwan.</a:t>
            </a:r>
          </a:p>
        </p:txBody>
      </p:sp>
    </p:spTree>
    <p:extLst>
      <p:ext uri="{BB962C8B-B14F-4D97-AF65-F5344CB8AC3E}">
        <p14:creationId xmlns:p14="http://schemas.microsoft.com/office/powerpoint/2010/main" val="359303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9" r:id="rId3"/>
    <p:sldLayoutId id="2147483671" r:id="rId4"/>
    <p:sldLayoutId id="2147483670" r:id="rId5"/>
    <p:sldLayoutId id="2147483668" r:id="rId6"/>
    <p:sldLayoutId id="2147483672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kern="1200">
          <a:solidFill>
            <a:schemeClr val="tx1">
              <a:lumMod val="85000"/>
              <a:lumOff val="15000"/>
            </a:schemeClr>
          </a:solidFill>
          <a:latin typeface="Open Sans Semibold" panose="020B0706030804020204" pitchFamily="34" charset="0"/>
          <a:ea typeface="+mj-ea"/>
          <a:cs typeface="Open Sans Semibold" panose="020B07060308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0" kern="1200">
          <a:solidFill>
            <a:schemeClr val="tx1">
              <a:lumMod val="75000"/>
              <a:lumOff val="25000"/>
            </a:schemeClr>
          </a:solidFill>
          <a:latin typeface="Open Sans Light" panose="020B0306030504020204" pitchFamily="34" charset="0"/>
          <a:ea typeface="+mn-ea"/>
          <a:cs typeface="Open Sans Light" panose="020B030603050402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000" kern="1200">
          <a:solidFill>
            <a:schemeClr val="tx1">
              <a:lumMod val="75000"/>
              <a:lumOff val="25000"/>
            </a:schemeClr>
          </a:solidFill>
          <a:latin typeface="Open Sans Light" panose="020B0306030504020204" pitchFamily="34" charset="0"/>
          <a:ea typeface="+mn-ea"/>
          <a:cs typeface="Open Sans Light" panose="020B030603050402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Open Sans Light" panose="020B0306030504020204" pitchFamily="34" charset="0"/>
          <a:ea typeface="+mn-ea"/>
          <a:cs typeface="Open Sans Light" panose="020B030603050402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Open Sans Light" panose="020B0306030504020204" pitchFamily="34" charset="0"/>
          <a:ea typeface="+mn-ea"/>
          <a:cs typeface="Open Sans Light" panose="020B030603050402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Open Sans Light" panose="020B0306030504020204" pitchFamily="34" charset="0"/>
          <a:ea typeface="+mn-ea"/>
          <a:cs typeface="Open Sans Light" panose="020B030603050402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000" dirty="0"/>
              <a:t>[</a:t>
            </a:r>
            <a:r>
              <a:rPr lang="en-US" altLang="zh-TW" sz="4000" dirty="0" err="1"/>
              <a:t>BigData</a:t>
            </a:r>
            <a:r>
              <a:rPr lang="en-US" altLang="zh-TW" sz="4000" dirty="0"/>
              <a:t>] </a:t>
            </a:r>
            <a:r>
              <a:rPr lang="en-US" altLang="zh-TW" sz="4000" dirty="0" smtClean="0"/>
              <a:t>08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4000" dirty="0" smtClean="0"/>
              <a:t>Auto-encoders and </a:t>
            </a:r>
            <a:br>
              <a:rPr lang="en-US" altLang="zh-TW" sz="4000" dirty="0" smtClean="0"/>
            </a:br>
            <a:r>
              <a:rPr lang="en-US" altLang="zh-TW" sz="4000" dirty="0" smtClean="0"/>
              <a:t>Generative </a:t>
            </a:r>
            <a:r>
              <a:rPr lang="en-US" altLang="zh-TW" sz="4000" dirty="0"/>
              <a:t>Adversarial </a:t>
            </a:r>
            <a:r>
              <a:rPr lang="en-US" altLang="zh-TW" sz="4000" dirty="0" smtClean="0"/>
              <a:t>Networks</a:t>
            </a:r>
            <a:endParaRPr lang="zh-TW" altLang="en-US" sz="4000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Jen-Wei Huang</a:t>
            </a:r>
            <a:r>
              <a:rPr lang="zh-TW" altLang="en-US" sz="2400" dirty="0" smtClean="0"/>
              <a:t> 黃仁暐</a:t>
            </a:r>
            <a:endParaRPr lang="en-US" altLang="zh-TW" sz="2400" dirty="0" smtClean="0"/>
          </a:p>
          <a:p>
            <a:r>
              <a:rPr lang="en-US" altLang="zh-TW" sz="2400" dirty="0" smtClean="0"/>
              <a:t>Department of Electrical Engineering, NCKU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12062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8700" y="85727"/>
            <a:ext cx="7377546" cy="1067182"/>
          </a:xfrm>
        </p:spPr>
        <p:txBody>
          <a:bodyPr/>
          <a:lstStyle/>
          <a:p>
            <a:r>
              <a:rPr lang="en-US" altLang="zh-TW" dirty="0" err="1" smtClean="0"/>
              <a:t>Unpooling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10</a:t>
            </a:fld>
            <a:endParaRPr lang="en-US" dirty="0">
              <a:ea typeface="Segoe UI" panose="020B0502040204020203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654223"/>
              </p:ext>
            </p:extLst>
          </p:nvPr>
        </p:nvGraphicFramePr>
        <p:xfrm>
          <a:off x="1028700" y="1518536"/>
          <a:ext cx="2101156" cy="215215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5252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52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52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252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8038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0.1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altLang="zh-TW" sz="1100" kern="1200" dirty="0" smtClean="0"/>
                        <a:t>0.7</a:t>
                      </a:r>
                      <a:endParaRPr lang="zh-TW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3224" marR="133224" marT="66611" marB="66611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1.5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0.1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8038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altLang="zh-TW" sz="1100" kern="1200" dirty="0" smtClean="0"/>
                        <a:t>-0.3</a:t>
                      </a:r>
                      <a:endParaRPr lang="zh-TW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3224" marR="133224" marT="66611" marB="66611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altLang="zh-TW" sz="1100" kern="1200" dirty="0" smtClean="0"/>
                        <a:t>0.5</a:t>
                      </a:r>
                      <a:endParaRPr lang="zh-TW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3224" marR="133224" marT="66611" marB="66611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0.2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-0.7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8038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0.4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0.9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0.3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0.6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8038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0.8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-0.1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2.1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0.8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145537"/>
              </p:ext>
            </p:extLst>
          </p:nvPr>
        </p:nvGraphicFramePr>
        <p:xfrm>
          <a:off x="4042489" y="2091783"/>
          <a:ext cx="916476" cy="957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82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82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84455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0.7</a:t>
                      </a:r>
                      <a:endParaRPr lang="zh-TW" altLang="en-US" sz="1100" dirty="0"/>
                    </a:p>
                  </a:txBody>
                  <a:tcPr marL="117986" marR="117986" marT="58993" marB="5899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1.5</a:t>
                      </a:r>
                      <a:endParaRPr lang="zh-TW" altLang="en-US" sz="1100" dirty="0"/>
                    </a:p>
                  </a:txBody>
                  <a:tcPr marL="117986" marR="117986" marT="58993" marB="58993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3130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0.9</a:t>
                      </a:r>
                      <a:endParaRPr lang="zh-TW" altLang="en-US" sz="1100" dirty="0"/>
                    </a:p>
                  </a:txBody>
                  <a:tcPr marL="117986" marR="117986" marT="58993" marB="58993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2.1</a:t>
                      </a:r>
                      <a:endParaRPr lang="zh-TW" altLang="en-US" sz="1100" dirty="0"/>
                    </a:p>
                  </a:txBody>
                  <a:tcPr marL="117986" marR="117986" marT="58993" marB="58993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2379443" y="897703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pooling</a:t>
            </a:r>
            <a:endParaRPr lang="zh-TW" altLang="en-US" sz="2400" b="1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195098" y="3670688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/>
            </a:lvl1pPr>
          </a:lstStyle>
          <a:p>
            <a:r>
              <a:rPr lang="en-US" altLang="zh-TW" dirty="0" err="1"/>
              <a:t>unpooling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855061" y="4540028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The pooling position</a:t>
            </a:r>
            <a:endParaRPr lang="zh-TW" altLang="en-US" dirty="0"/>
          </a:p>
        </p:txBody>
      </p:sp>
      <p:sp>
        <p:nvSpPr>
          <p:cNvPr id="14" name="向右箭號 13"/>
          <p:cNvSpPr/>
          <p:nvPr/>
        </p:nvSpPr>
        <p:spPr>
          <a:xfrm>
            <a:off x="3193277" y="2477509"/>
            <a:ext cx="785791" cy="234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235373"/>
              </p:ext>
            </p:extLst>
          </p:nvPr>
        </p:nvGraphicFramePr>
        <p:xfrm>
          <a:off x="6292808" y="2735280"/>
          <a:ext cx="1606588" cy="16455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4016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16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16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164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113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/>
                        <a:t>0</a:t>
                      </a:r>
                      <a:endParaRPr lang="zh-TW" altLang="en-US" sz="1500" dirty="0"/>
                    </a:p>
                  </a:txBody>
                  <a:tcPr marL="101866" marR="101866" marT="50932" marB="5093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5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866" marR="101866" marT="50932" marB="5093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/>
                        <a:t>1</a:t>
                      </a:r>
                      <a:endParaRPr lang="zh-TW" altLang="en-US" sz="1500" dirty="0"/>
                    </a:p>
                  </a:txBody>
                  <a:tcPr marL="101866" marR="101866" marT="50932" marB="5093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/>
                        <a:t>0</a:t>
                      </a:r>
                      <a:endParaRPr lang="zh-TW" altLang="en-US" sz="1500" dirty="0"/>
                    </a:p>
                  </a:txBody>
                  <a:tcPr marL="101866" marR="101866" marT="50932" marB="5093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139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5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866" marR="101866" marT="50932" marB="5093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5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866" marR="101866" marT="50932" marB="5093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/>
                        <a:t>0</a:t>
                      </a:r>
                      <a:endParaRPr lang="zh-TW" altLang="en-US" sz="1500" dirty="0"/>
                    </a:p>
                  </a:txBody>
                  <a:tcPr marL="101866" marR="101866" marT="50932" marB="5093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/>
                        <a:t>0</a:t>
                      </a:r>
                      <a:endParaRPr lang="zh-TW" altLang="en-US" sz="1500" dirty="0"/>
                    </a:p>
                  </a:txBody>
                  <a:tcPr marL="101866" marR="101866" marT="50932" marB="5093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13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/>
                        <a:t>0</a:t>
                      </a:r>
                      <a:endParaRPr lang="zh-TW" altLang="en-US" sz="1500" dirty="0"/>
                    </a:p>
                  </a:txBody>
                  <a:tcPr marL="101866" marR="101866" marT="50932" marB="5093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/>
                        <a:t>1</a:t>
                      </a:r>
                      <a:endParaRPr lang="zh-TW" altLang="en-US" sz="1500" dirty="0"/>
                    </a:p>
                  </a:txBody>
                  <a:tcPr marL="101866" marR="101866" marT="50932" marB="5093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/>
                        <a:t>0</a:t>
                      </a:r>
                      <a:endParaRPr lang="zh-TW" altLang="en-US" sz="1500" dirty="0"/>
                    </a:p>
                  </a:txBody>
                  <a:tcPr marL="101866" marR="101866" marT="50932" marB="5093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/>
                        <a:t>0</a:t>
                      </a:r>
                      <a:endParaRPr lang="zh-TW" altLang="en-US" sz="1500" dirty="0"/>
                    </a:p>
                  </a:txBody>
                  <a:tcPr marL="101866" marR="101866" marT="50932" marB="5093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13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/>
                        <a:t>0</a:t>
                      </a:r>
                      <a:endParaRPr lang="zh-TW" altLang="en-US" sz="1500" dirty="0"/>
                    </a:p>
                  </a:txBody>
                  <a:tcPr marL="101866" marR="101866" marT="50932" marB="5093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/>
                        <a:t>0</a:t>
                      </a:r>
                      <a:endParaRPr lang="zh-TW" altLang="en-US" sz="1500" dirty="0"/>
                    </a:p>
                  </a:txBody>
                  <a:tcPr marL="101866" marR="101866" marT="50932" marB="5093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/>
                        <a:t>1</a:t>
                      </a:r>
                      <a:endParaRPr lang="zh-TW" altLang="en-US" sz="1500" dirty="0"/>
                    </a:p>
                  </a:txBody>
                  <a:tcPr marL="101866" marR="101866" marT="50932" marB="5093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/>
                        <a:t>0</a:t>
                      </a:r>
                      <a:endParaRPr lang="zh-TW" altLang="en-US" sz="1500" dirty="0"/>
                    </a:p>
                  </a:txBody>
                  <a:tcPr marL="101866" marR="101866" marT="50932" marB="5093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805047"/>
              </p:ext>
            </p:extLst>
          </p:nvPr>
        </p:nvGraphicFramePr>
        <p:xfrm>
          <a:off x="1028700" y="4753712"/>
          <a:ext cx="916476" cy="957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82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82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84455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0.7</a:t>
                      </a:r>
                      <a:endParaRPr lang="zh-TW" altLang="en-US" sz="1100" dirty="0"/>
                    </a:p>
                  </a:txBody>
                  <a:tcPr marL="117986" marR="117986" marT="58993" marB="5899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1.5</a:t>
                      </a:r>
                      <a:endParaRPr lang="zh-TW" altLang="en-US" sz="1100" dirty="0"/>
                    </a:p>
                  </a:txBody>
                  <a:tcPr marL="117986" marR="117986" marT="58993" marB="58993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3130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0.9</a:t>
                      </a:r>
                      <a:endParaRPr lang="zh-TW" altLang="en-US" sz="1100" dirty="0"/>
                    </a:p>
                  </a:txBody>
                  <a:tcPr marL="117986" marR="117986" marT="58993" marB="58993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2.1</a:t>
                      </a:r>
                      <a:endParaRPr lang="zh-TW" altLang="en-US" sz="1100" dirty="0"/>
                    </a:p>
                  </a:txBody>
                  <a:tcPr marL="117986" marR="117986" marT="58993" marB="58993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2" name="向右箭號 21"/>
          <p:cNvSpPr/>
          <p:nvPr/>
        </p:nvSpPr>
        <p:spPr>
          <a:xfrm>
            <a:off x="1979826" y="5139437"/>
            <a:ext cx="785791" cy="234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884667"/>
              </p:ext>
            </p:extLst>
          </p:nvPr>
        </p:nvGraphicFramePr>
        <p:xfrm>
          <a:off x="2857809" y="4180466"/>
          <a:ext cx="2101156" cy="215215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5252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52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52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252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80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  <a:endParaRPr lang="zh-TW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3224" marR="133224" marT="66611" marB="66611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1.5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803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3224" marR="133224" marT="66611" marB="66611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3224" marR="133224" marT="66611" marB="66611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80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0.9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80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2.1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</a:t>
                      </a:r>
                      <a:endParaRPr lang="zh-TW" altLang="en-US" sz="1100" dirty="0"/>
                    </a:p>
                  </a:txBody>
                  <a:tcPr marL="133224" marR="133224" marT="66611" marB="6661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2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Deconvolution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11</a:t>
            </a:fld>
            <a:endParaRPr lang="en-US" dirty="0">
              <a:ea typeface="Segoe UI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397005" y="129256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Convolution</a:t>
            </a:r>
            <a:endParaRPr lang="zh-TW" altLang="en-US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5319814" y="1271107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Deconvolution</a:t>
            </a:r>
            <a:endParaRPr lang="zh-TW" altLang="en-US" dirty="0"/>
          </a:p>
        </p:txBody>
      </p:sp>
      <p:grpSp>
        <p:nvGrpSpPr>
          <p:cNvPr id="272" name="群組 271"/>
          <p:cNvGrpSpPr/>
          <p:nvPr/>
        </p:nvGrpSpPr>
        <p:grpSpPr>
          <a:xfrm>
            <a:off x="2278705" y="2047923"/>
            <a:ext cx="681475" cy="3088200"/>
            <a:chOff x="1653189" y="1599571"/>
            <a:chExt cx="681475" cy="3088200"/>
          </a:xfrm>
        </p:grpSpPr>
        <p:sp>
          <p:nvSpPr>
            <p:cNvPr id="273" name="矩形 272"/>
            <p:cNvSpPr/>
            <p:nvPr/>
          </p:nvSpPr>
          <p:spPr>
            <a:xfrm rot="10800000">
              <a:off x="1653189" y="1599571"/>
              <a:ext cx="681475" cy="3088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4" name="橢圓 273"/>
            <p:cNvSpPr/>
            <p:nvPr/>
          </p:nvSpPr>
          <p:spPr>
            <a:xfrm rot="10800000">
              <a:off x="1824465" y="3553659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5" name="橢圓 274"/>
            <p:cNvSpPr/>
            <p:nvPr/>
          </p:nvSpPr>
          <p:spPr>
            <a:xfrm rot="10800000">
              <a:off x="1824464" y="2974207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6" name="橢圓 275"/>
            <p:cNvSpPr/>
            <p:nvPr/>
          </p:nvSpPr>
          <p:spPr>
            <a:xfrm rot="10800000">
              <a:off x="1824464" y="2391294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7" name="橢圓 276"/>
            <p:cNvSpPr/>
            <p:nvPr/>
          </p:nvSpPr>
          <p:spPr>
            <a:xfrm rot="10800000">
              <a:off x="1824464" y="1808381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8" name="橢圓 277"/>
            <p:cNvSpPr/>
            <p:nvPr/>
          </p:nvSpPr>
          <p:spPr>
            <a:xfrm rot="10800000">
              <a:off x="1824469" y="4136572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79" name="群組 278"/>
          <p:cNvGrpSpPr/>
          <p:nvPr/>
        </p:nvGrpSpPr>
        <p:grpSpPr>
          <a:xfrm>
            <a:off x="3462287" y="2592651"/>
            <a:ext cx="668488" cy="1992273"/>
            <a:chOff x="2645119" y="2412999"/>
            <a:chExt cx="668488" cy="1992273"/>
          </a:xfrm>
        </p:grpSpPr>
        <p:sp>
          <p:nvSpPr>
            <p:cNvPr id="280" name="矩形 279"/>
            <p:cNvSpPr/>
            <p:nvPr/>
          </p:nvSpPr>
          <p:spPr>
            <a:xfrm>
              <a:off x="2645119" y="2412999"/>
              <a:ext cx="668488" cy="19922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1" name="橢圓 280"/>
            <p:cNvSpPr/>
            <p:nvPr/>
          </p:nvSpPr>
          <p:spPr>
            <a:xfrm rot="10800000">
              <a:off x="2807554" y="3825821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2" name="橢圓 281"/>
            <p:cNvSpPr/>
            <p:nvPr/>
          </p:nvSpPr>
          <p:spPr>
            <a:xfrm rot="10800000">
              <a:off x="2807553" y="3254534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3" name="橢圓 282"/>
            <p:cNvSpPr/>
            <p:nvPr/>
          </p:nvSpPr>
          <p:spPr>
            <a:xfrm rot="10800000">
              <a:off x="2807552" y="2684319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84" name="直線單箭頭接點 283"/>
          <p:cNvCxnSpPr>
            <a:stCxn id="277" idx="2"/>
            <a:endCxn id="283" idx="6"/>
          </p:cNvCxnSpPr>
          <p:nvPr/>
        </p:nvCxnSpPr>
        <p:spPr>
          <a:xfrm>
            <a:off x="2788907" y="2426197"/>
            <a:ext cx="835813" cy="60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線單箭頭接點 284"/>
          <p:cNvCxnSpPr>
            <a:stCxn id="276" idx="2"/>
            <a:endCxn id="282" idx="6"/>
          </p:cNvCxnSpPr>
          <p:nvPr/>
        </p:nvCxnSpPr>
        <p:spPr>
          <a:xfrm>
            <a:off x="2788907" y="3009110"/>
            <a:ext cx="835814" cy="59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線單箭頭接點 285"/>
          <p:cNvCxnSpPr>
            <a:stCxn id="275" idx="2"/>
            <a:endCxn id="281" idx="6"/>
          </p:cNvCxnSpPr>
          <p:nvPr/>
        </p:nvCxnSpPr>
        <p:spPr>
          <a:xfrm>
            <a:off x="2788907" y="3592023"/>
            <a:ext cx="835815" cy="582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線單箭頭接點 286"/>
          <p:cNvCxnSpPr>
            <a:stCxn id="276" idx="2"/>
            <a:endCxn id="283" idx="6"/>
          </p:cNvCxnSpPr>
          <p:nvPr/>
        </p:nvCxnSpPr>
        <p:spPr>
          <a:xfrm>
            <a:off x="2788907" y="3009110"/>
            <a:ext cx="835813" cy="2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線單箭頭接點 287"/>
          <p:cNvCxnSpPr>
            <a:stCxn id="275" idx="2"/>
            <a:endCxn id="282" idx="6"/>
          </p:cNvCxnSpPr>
          <p:nvPr/>
        </p:nvCxnSpPr>
        <p:spPr>
          <a:xfrm>
            <a:off x="2788907" y="3592023"/>
            <a:ext cx="835814" cy="1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線單箭頭接點 288"/>
          <p:cNvCxnSpPr>
            <a:stCxn id="274" idx="2"/>
            <a:endCxn id="281" idx="6"/>
          </p:cNvCxnSpPr>
          <p:nvPr/>
        </p:nvCxnSpPr>
        <p:spPr>
          <a:xfrm>
            <a:off x="2788908" y="4171475"/>
            <a:ext cx="835814" cy="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線單箭頭接點 289"/>
          <p:cNvCxnSpPr>
            <a:stCxn id="275" idx="2"/>
            <a:endCxn id="283" idx="6"/>
          </p:cNvCxnSpPr>
          <p:nvPr/>
        </p:nvCxnSpPr>
        <p:spPr>
          <a:xfrm flipV="1">
            <a:off x="2788907" y="3033435"/>
            <a:ext cx="835813" cy="558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線單箭頭接點 290"/>
          <p:cNvCxnSpPr>
            <a:stCxn id="274" idx="2"/>
            <a:endCxn id="282" idx="6"/>
          </p:cNvCxnSpPr>
          <p:nvPr/>
        </p:nvCxnSpPr>
        <p:spPr>
          <a:xfrm flipV="1">
            <a:off x="2788908" y="3603650"/>
            <a:ext cx="835813" cy="56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線單箭頭接點 291"/>
          <p:cNvCxnSpPr>
            <a:stCxn id="278" idx="2"/>
            <a:endCxn id="281" idx="6"/>
          </p:cNvCxnSpPr>
          <p:nvPr/>
        </p:nvCxnSpPr>
        <p:spPr>
          <a:xfrm flipV="1">
            <a:off x="2788912" y="4174937"/>
            <a:ext cx="835810" cy="579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群組 313"/>
          <p:cNvGrpSpPr/>
          <p:nvPr/>
        </p:nvGrpSpPr>
        <p:grpSpPr>
          <a:xfrm rot="10800000">
            <a:off x="5285870" y="2047923"/>
            <a:ext cx="1852070" cy="3088200"/>
            <a:chOff x="5493619" y="2207490"/>
            <a:chExt cx="1852070" cy="3088200"/>
          </a:xfrm>
        </p:grpSpPr>
        <p:grpSp>
          <p:nvGrpSpPr>
            <p:cNvPr id="293" name="群組 292"/>
            <p:cNvGrpSpPr/>
            <p:nvPr/>
          </p:nvGrpSpPr>
          <p:grpSpPr>
            <a:xfrm>
              <a:off x="5493619" y="2207490"/>
              <a:ext cx="681475" cy="3088200"/>
              <a:chOff x="1653189" y="1599571"/>
              <a:chExt cx="681475" cy="3088200"/>
            </a:xfrm>
          </p:grpSpPr>
          <p:sp>
            <p:nvSpPr>
              <p:cNvPr id="294" name="矩形 293"/>
              <p:cNvSpPr/>
              <p:nvPr/>
            </p:nvSpPr>
            <p:spPr>
              <a:xfrm rot="10800000">
                <a:off x="1653189" y="1599571"/>
                <a:ext cx="681475" cy="3088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5" name="橢圓 294"/>
              <p:cNvSpPr/>
              <p:nvPr/>
            </p:nvSpPr>
            <p:spPr>
              <a:xfrm rot="10800000">
                <a:off x="1824465" y="3553659"/>
                <a:ext cx="338927" cy="3389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6" name="橢圓 295"/>
              <p:cNvSpPr/>
              <p:nvPr/>
            </p:nvSpPr>
            <p:spPr>
              <a:xfrm rot="10800000">
                <a:off x="1824464" y="2974207"/>
                <a:ext cx="338927" cy="3389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7" name="橢圓 296"/>
              <p:cNvSpPr/>
              <p:nvPr/>
            </p:nvSpPr>
            <p:spPr>
              <a:xfrm rot="10800000">
                <a:off x="1824464" y="2391294"/>
                <a:ext cx="338927" cy="3389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8" name="橢圓 297"/>
              <p:cNvSpPr/>
              <p:nvPr/>
            </p:nvSpPr>
            <p:spPr>
              <a:xfrm rot="10800000">
                <a:off x="1824464" y="1808381"/>
                <a:ext cx="338927" cy="3389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9" name="橢圓 298"/>
              <p:cNvSpPr/>
              <p:nvPr/>
            </p:nvSpPr>
            <p:spPr>
              <a:xfrm rot="10800000">
                <a:off x="1824469" y="4136572"/>
                <a:ext cx="338927" cy="3389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00" name="群組 299"/>
            <p:cNvGrpSpPr/>
            <p:nvPr/>
          </p:nvGrpSpPr>
          <p:grpSpPr>
            <a:xfrm>
              <a:off x="6677201" y="2752218"/>
              <a:ext cx="668488" cy="1992273"/>
              <a:chOff x="2645119" y="2412999"/>
              <a:chExt cx="668488" cy="1992273"/>
            </a:xfrm>
          </p:grpSpPr>
          <p:sp>
            <p:nvSpPr>
              <p:cNvPr id="301" name="矩形 300"/>
              <p:cNvSpPr/>
              <p:nvPr/>
            </p:nvSpPr>
            <p:spPr>
              <a:xfrm>
                <a:off x="2645119" y="2412999"/>
                <a:ext cx="668488" cy="199227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2" name="橢圓 301"/>
              <p:cNvSpPr/>
              <p:nvPr/>
            </p:nvSpPr>
            <p:spPr>
              <a:xfrm rot="10800000">
                <a:off x="2807554" y="3825821"/>
                <a:ext cx="338927" cy="3389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3" name="橢圓 302"/>
              <p:cNvSpPr/>
              <p:nvPr/>
            </p:nvSpPr>
            <p:spPr>
              <a:xfrm rot="10800000">
                <a:off x="2807553" y="3254534"/>
                <a:ext cx="338927" cy="3389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4" name="橢圓 303"/>
              <p:cNvSpPr/>
              <p:nvPr/>
            </p:nvSpPr>
            <p:spPr>
              <a:xfrm rot="10800000">
                <a:off x="2807552" y="2684319"/>
                <a:ext cx="338927" cy="3389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305" name="直線單箭頭接點 304"/>
            <p:cNvCxnSpPr>
              <a:stCxn id="298" idx="2"/>
              <a:endCxn id="304" idx="6"/>
            </p:cNvCxnSpPr>
            <p:nvPr/>
          </p:nvCxnSpPr>
          <p:spPr>
            <a:xfrm>
              <a:off x="6003821" y="2585764"/>
              <a:ext cx="835813" cy="60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線單箭頭接點 305"/>
            <p:cNvCxnSpPr>
              <a:stCxn id="297" idx="2"/>
              <a:endCxn id="303" idx="6"/>
            </p:cNvCxnSpPr>
            <p:nvPr/>
          </p:nvCxnSpPr>
          <p:spPr>
            <a:xfrm>
              <a:off x="6003821" y="3168677"/>
              <a:ext cx="835814" cy="594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線單箭頭接點 306"/>
            <p:cNvCxnSpPr>
              <a:stCxn id="296" idx="2"/>
              <a:endCxn id="302" idx="6"/>
            </p:cNvCxnSpPr>
            <p:nvPr/>
          </p:nvCxnSpPr>
          <p:spPr>
            <a:xfrm>
              <a:off x="6003821" y="3751590"/>
              <a:ext cx="835815" cy="582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線單箭頭接點 307"/>
            <p:cNvCxnSpPr>
              <a:stCxn id="297" idx="2"/>
              <a:endCxn id="304" idx="6"/>
            </p:cNvCxnSpPr>
            <p:nvPr/>
          </p:nvCxnSpPr>
          <p:spPr>
            <a:xfrm>
              <a:off x="6003821" y="3168677"/>
              <a:ext cx="835813" cy="243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線單箭頭接點 308"/>
            <p:cNvCxnSpPr>
              <a:stCxn id="296" idx="2"/>
              <a:endCxn id="303" idx="6"/>
            </p:cNvCxnSpPr>
            <p:nvPr/>
          </p:nvCxnSpPr>
          <p:spPr>
            <a:xfrm>
              <a:off x="6003821" y="3751590"/>
              <a:ext cx="835814" cy="11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單箭頭接點 309"/>
            <p:cNvCxnSpPr>
              <a:stCxn id="295" idx="2"/>
              <a:endCxn id="302" idx="6"/>
            </p:cNvCxnSpPr>
            <p:nvPr/>
          </p:nvCxnSpPr>
          <p:spPr>
            <a:xfrm>
              <a:off x="6003822" y="4331042"/>
              <a:ext cx="835814" cy="3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單箭頭接點 310"/>
            <p:cNvCxnSpPr>
              <a:stCxn id="296" idx="2"/>
              <a:endCxn id="304" idx="6"/>
            </p:cNvCxnSpPr>
            <p:nvPr/>
          </p:nvCxnSpPr>
          <p:spPr>
            <a:xfrm flipV="1">
              <a:off x="6003821" y="3193002"/>
              <a:ext cx="835813" cy="558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單箭頭接點 311"/>
            <p:cNvCxnSpPr>
              <a:stCxn id="295" idx="2"/>
              <a:endCxn id="303" idx="6"/>
            </p:cNvCxnSpPr>
            <p:nvPr/>
          </p:nvCxnSpPr>
          <p:spPr>
            <a:xfrm flipV="1">
              <a:off x="6003822" y="3763217"/>
              <a:ext cx="835813" cy="567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線單箭頭接點 312"/>
            <p:cNvCxnSpPr>
              <a:stCxn id="299" idx="2"/>
              <a:endCxn id="302" idx="6"/>
            </p:cNvCxnSpPr>
            <p:nvPr/>
          </p:nvCxnSpPr>
          <p:spPr>
            <a:xfrm flipV="1">
              <a:off x="6003826" y="4334504"/>
              <a:ext cx="835810" cy="579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679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Using Convolution to Do Deconvolution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12</a:t>
            </a:fld>
            <a:endParaRPr lang="en-US" dirty="0">
              <a:ea typeface="Segoe UI" panose="020B0502040204020203" pitchFamily="34" charset="0"/>
            </a:endParaRPr>
          </a:p>
        </p:txBody>
      </p:sp>
      <p:sp>
        <p:nvSpPr>
          <p:cNvPr id="24" name="向右箭號 23"/>
          <p:cNvSpPr/>
          <p:nvPr/>
        </p:nvSpPr>
        <p:spPr>
          <a:xfrm>
            <a:off x="4025157" y="3250680"/>
            <a:ext cx="1274323" cy="985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70" name="群組 469"/>
          <p:cNvGrpSpPr/>
          <p:nvPr/>
        </p:nvGrpSpPr>
        <p:grpSpPr>
          <a:xfrm>
            <a:off x="1514527" y="2112256"/>
            <a:ext cx="681475" cy="3088200"/>
            <a:chOff x="1653189" y="1599571"/>
            <a:chExt cx="681475" cy="3088200"/>
          </a:xfrm>
        </p:grpSpPr>
        <p:sp>
          <p:nvSpPr>
            <p:cNvPr id="471" name="矩形 470"/>
            <p:cNvSpPr/>
            <p:nvPr/>
          </p:nvSpPr>
          <p:spPr>
            <a:xfrm rot="10800000">
              <a:off x="1653189" y="1599571"/>
              <a:ext cx="681475" cy="3088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2" name="橢圓 471"/>
            <p:cNvSpPr/>
            <p:nvPr/>
          </p:nvSpPr>
          <p:spPr>
            <a:xfrm rot="10800000">
              <a:off x="1824465" y="3553659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3" name="橢圓 472"/>
            <p:cNvSpPr/>
            <p:nvPr/>
          </p:nvSpPr>
          <p:spPr>
            <a:xfrm rot="10800000">
              <a:off x="1824464" y="2974207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4" name="橢圓 473"/>
            <p:cNvSpPr/>
            <p:nvPr/>
          </p:nvSpPr>
          <p:spPr>
            <a:xfrm rot="10800000">
              <a:off x="1824464" y="2391294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5" name="橢圓 474"/>
            <p:cNvSpPr/>
            <p:nvPr/>
          </p:nvSpPr>
          <p:spPr>
            <a:xfrm rot="10800000">
              <a:off x="1824464" y="1808381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6" name="橢圓 475"/>
            <p:cNvSpPr/>
            <p:nvPr/>
          </p:nvSpPr>
          <p:spPr>
            <a:xfrm rot="10800000">
              <a:off x="1824469" y="4136572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53" name="群組 552"/>
          <p:cNvGrpSpPr/>
          <p:nvPr/>
        </p:nvGrpSpPr>
        <p:grpSpPr>
          <a:xfrm>
            <a:off x="2698109" y="2656984"/>
            <a:ext cx="668488" cy="1992273"/>
            <a:chOff x="2645119" y="2412999"/>
            <a:chExt cx="668488" cy="1992273"/>
          </a:xfrm>
        </p:grpSpPr>
        <p:sp>
          <p:nvSpPr>
            <p:cNvPr id="481" name="矩形 480"/>
            <p:cNvSpPr/>
            <p:nvPr/>
          </p:nvSpPr>
          <p:spPr>
            <a:xfrm>
              <a:off x="2645119" y="2412999"/>
              <a:ext cx="668488" cy="19922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3" name="橢圓 482"/>
            <p:cNvSpPr/>
            <p:nvPr/>
          </p:nvSpPr>
          <p:spPr>
            <a:xfrm rot="10800000">
              <a:off x="2807554" y="3825821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4" name="橢圓 483"/>
            <p:cNvSpPr/>
            <p:nvPr/>
          </p:nvSpPr>
          <p:spPr>
            <a:xfrm rot="10800000">
              <a:off x="2807553" y="3254534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5" name="橢圓 484"/>
            <p:cNvSpPr/>
            <p:nvPr/>
          </p:nvSpPr>
          <p:spPr>
            <a:xfrm rot="10800000">
              <a:off x="2807552" y="2684319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555" name="直線單箭頭接點 554"/>
          <p:cNvCxnSpPr>
            <a:stCxn id="475" idx="2"/>
            <a:endCxn id="485" idx="6"/>
          </p:cNvCxnSpPr>
          <p:nvPr/>
        </p:nvCxnSpPr>
        <p:spPr>
          <a:xfrm>
            <a:off x="2024729" y="2490530"/>
            <a:ext cx="835813" cy="60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直線單箭頭接點 556"/>
          <p:cNvCxnSpPr>
            <a:stCxn id="474" idx="2"/>
            <a:endCxn id="484" idx="6"/>
          </p:cNvCxnSpPr>
          <p:nvPr/>
        </p:nvCxnSpPr>
        <p:spPr>
          <a:xfrm>
            <a:off x="2024729" y="3073443"/>
            <a:ext cx="835814" cy="59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直線單箭頭接點 558"/>
          <p:cNvCxnSpPr>
            <a:stCxn id="473" idx="2"/>
            <a:endCxn id="483" idx="6"/>
          </p:cNvCxnSpPr>
          <p:nvPr/>
        </p:nvCxnSpPr>
        <p:spPr>
          <a:xfrm>
            <a:off x="2024729" y="3656356"/>
            <a:ext cx="835815" cy="582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線單箭頭接點 560"/>
          <p:cNvCxnSpPr>
            <a:stCxn id="474" idx="2"/>
            <a:endCxn id="485" idx="6"/>
          </p:cNvCxnSpPr>
          <p:nvPr/>
        </p:nvCxnSpPr>
        <p:spPr>
          <a:xfrm>
            <a:off x="2024729" y="3073443"/>
            <a:ext cx="835813" cy="2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直線單箭頭接點 564"/>
          <p:cNvCxnSpPr>
            <a:stCxn id="473" idx="2"/>
            <a:endCxn id="484" idx="6"/>
          </p:cNvCxnSpPr>
          <p:nvPr/>
        </p:nvCxnSpPr>
        <p:spPr>
          <a:xfrm>
            <a:off x="2024729" y="3656356"/>
            <a:ext cx="835814" cy="1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線單箭頭接點 566"/>
          <p:cNvCxnSpPr>
            <a:stCxn id="472" idx="2"/>
            <a:endCxn id="483" idx="6"/>
          </p:cNvCxnSpPr>
          <p:nvPr/>
        </p:nvCxnSpPr>
        <p:spPr>
          <a:xfrm>
            <a:off x="2024730" y="4235808"/>
            <a:ext cx="835814" cy="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直線單箭頭接點 568"/>
          <p:cNvCxnSpPr>
            <a:stCxn id="473" idx="2"/>
            <a:endCxn id="485" idx="6"/>
          </p:cNvCxnSpPr>
          <p:nvPr/>
        </p:nvCxnSpPr>
        <p:spPr>
          <a:xfrm flipV="1">
            <a:off x="2024729" y="3097768"/>
            <a:ext cx="835813" cy="558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線單箭頭接點 570"/>
          <p:cNvCxnSpPr>
            <a:stCxn id="472" idx="2"/>
            <a:endCxn id="484" idx="6"/>
          </p:cNvCxnSpPr>
          <p:nvPr/>
        </p:nvCxnSpPr>
        <p:spPr>
          <a:xfrm flipV="1">
            <a:off x="2024730" y="3667983"/>
            <a:ext cx="835813" cy="56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直線單箭頭接點 572"/>
          <p:cNvCxnSpPr>
            <a:stCxn id="476" idx="2"/>
            <a:endCxn id="483" idx="6"/>
          </p:cNvCxnSpPr>
          <p:nvPr/>
        </p:nvCxnSpPr>
        <p:spPr>
          <a:xfrm flipV="1">
            <a:off x="2024734" y="4239270"/>
            <a:ext cx="835810" cy="579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4" name="群組 573"/>
          <p:cNvGrpSpPr/>
          <p:nvPr/>
        </p:nvGrpSpPr>
        <p:grpSpPr>
          <a:xfrm>
            <a:off x="7097986" y="2109019"/>
            <a:ext cx="681475" cy="3088200"/>
            <a:chOff x="1653189" y="1599571"/>
            <a:chExt cx="681475" cy="3088200"/>
          </a:xfrm>
        </p:grpSpPr>
        <p:sp>
          <p:nvSpPr>
            <p:cNvPr id="575" name="矩形 574"/>
            <p:cNvSpPr/>
            <p:nvPr/>
          </p:nvSpPr>
          <p:spPr>
            <a:xfrm rot="10800000">
              <a:off x="1653189" y="1599571"/>
              <a:ext cx="681475" cy="3088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6" name="橢圓 575"/>
            <p:cNvSpPr/>
            <p:nvPr/>
          </p:nvSpPr>
          <p:spPr>
            <a:xfrm rot="10800000">
              <a:off x="1824465" y="3553659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7" name="橢圓 576"/>
            <p:cNvSpPr/>
            <p:nvPr/>
          </p:nvSpPr>
          <p:spPr>
            <a:xfrm rot="10800000">
              <a:off x="1824464" y="2974207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8" name="橢圓 577"/>
            <p:cNvSpPr/>
            <p:nvPr/>
          </p:nvSpPr>
          <p:spPr>
            <a:xfrm rot="10800000">
              <a:off x="1824464" y="2391294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9" name="橢圓 578"/>
            <p:cNvSpPr/>
            <p:nvPr/>
          </p:nvSpPr>
          <p:spPr>
            <a:xfrm rot="10800000">
              <a:off x="1824464" y="1808381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0" name="橢圓 579"/>
            <p:cNvSpPr/>
            <p:nvPr/>
          </p:nvSpPr>
          <p:spPr>
            <a:xfrm rot="10800000">
              <a:off x="1824469" y="4136572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81" name="群組 580"/>
          <p:cNvGrpSpPr/>
          <p:nvPr/>
        </p:nvGrpSpPr>
        <p:grpSpPr>
          <a:xfrm>
            <a:off x="5807414" y="2656983"/>
            <a:ext cx="668488" cy="1992273"/>
            <a:chOff x="2645119" y="2412999"/>
            <a:chExt cx="668488" cy="1992273"/>
          </a:xfrm>
        </p:grpSpPr>
        <p:sp>
          <p:nvSpPr>
            <p:cNvPr id="582" name="矩形 581"/>
            <p:cNvSpPr/>
            <p:nvPr/>
          </p:nvSpPr>
          <p:spPr>
            <a:xfrm>
              <a:off x="2645119" y="2412999"/>
              <a:ext cx="668488" cy="19922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3" name="橢圓 582"/>
            <p:cNvSpPr/>
            <p:nvPr/>
          </p:nvSpPr>
          <p:spPr>
            <a:xfrm rot="10800000">
              <a:off x="2807554" y="3825821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4" name="橢圓 583"/>
            <p:cNvSpPr/>
            <p:nvPr/>
          </p:nvSpPr>
          <p:spPr>
            <a:xfrm rot="10800000">
              <a:off x="2807553" y="3254534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5" name="橢圓 584"/>
            <p:cNvSpPr/>
            <p:nvPr/>
          </p:nvSpPr>
          <p:spPr>
            <a:xfrm rot="10800000">
              <a:off x="2807552" y="2684319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86" name="橢圓 585"/>
          <p:cNvSpPr/>
          <p:nvPr/>
        </p:nvSpPr>
        <p:spPr>
          <a:xfrm rot="10800000">
            <a:off x="5969848" y="2245924"/>
            <a:ext cx="338927" cy="33892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7" name="橢圓 586"/>
          <p:cNvSpPr/>
          <p:nvPr/>
        </p:nvSpPr>
        <p:spPr>
          <a:xfrm rot="10800000">
            <a:off x="5969847" y="1675709"/>
            <a:ext cx="338927" cy="33892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8" name="橢圓 587"/>
          <p:cNvSpPr/>
          <p:nvPr/>
        </p:nvSpPr>
        <p:spPr>
          <a:xfrm rot="10800000">
            <a:off x="5973072" y="5295837"/>
            <a:ext cx="338927" cy="33892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9" name="橢圓 588"/>
          <p:cNvSpPr/>
          <p:nvPr/>
        </p:nvSpPr>
        <p:spPr>
          <a:xfrm rot="10800000">
            <a:off x="5973071" y="4725622"/>
            <a:ext cx="338927" cy="33892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1" name="直線單箭頭接點 590"/>
          <p:cNvCxnSpPr>
            <a:stCxn id="587" idx="2"/>
            <a:endCxn id="579" idx="6"/>
          </p:cNvCxnSpPr>
          <p:nvPr/>
        </p:nvCxnSpPr>
        <p:spPr>
          <a:xfrm>
            <a:off x="6308774" y="1845173"/>
            <a:ext cx="960487" cy="642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直線單箭頭接點 592"/>
          <p:cNvCxnSpPr>
            <a:stCxn id="586" idx="2"/>
            <a:endCxn id="578" idx="6"/>
          </p:cNvCxnSpPr>
          <p:nvPr/>
        </p:nvCxnSpPr>
        <p:spPr>
          <a:xfrm>
            <a:off x="6308775" y="2415388"/>
            <a:ext cx="960486" cy="654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直線單箭頭接點 594"/>
          <p:cNvCxnSpPr>
            <a:stCxn id="585" idx="2"/>
            <a:endCxn id="577" idx="6"/>
          </p:cNvCxnSpPr>
          <p:nvPr/>
        </p:nvCxnSpPr>
        <p:spPr>
          <a:xfrm>
            <a:off x="6308774" y="3097767"/>
            <a:ext cx="960487" cy="555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直線單箭頭接點 596"/>
          <p:cNvCxnSpPr>
            <a:stCxn id="584" idx="2"/>
            <a:endCxn id="576" idx="6"/>
          </p:cNvCxnSpPr>
          <p:nvPr/>
        </p:nvCxnSpPr>
        <p:spPr>
          <a:xfrm>
            <a:off x="6308775" y="3667982"/>
            <a:ext cx="960487" cy="564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直線單箭頭接點 598"/>
          <p:cNvCxnSpPr>
            <a:stCxn id="583" idx="2"/>
            <a:endCxn id="580" idx="6"/>
          </p:cNvCxnSpPr>
          <p:nvPr/>
        </p:nvCxnSpPr>
        <p:spPr>
          <a:xfrm>
            <a:off x="6308776" y="4239269"/>
            <a:ext cx="960490" cy="576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直線單箭頭接點 600"/>
          <p:cNvCxnSpPr>
            <a:stCxn id="586" idx="2"/>
            <a:endCxn id="579" idx="6"/>
          </p:cNvCxnSpPr>
          <p:nvPr/>
        </p:nvCxnSpPr>
        <p:spPr>
          <a:xfrm>
            <a:off x="6308775" y="2415388"/>
            <a:ext cx="960486" cy="71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直線單箭頭接點 602"/>
          <p:cNvCxnSpPr>
            <a:stCxn id="585" idx="2"/>
            <a:endCxn id="578" idx="6"/>
          </p:cNvCxnSpPr>
          <p:nvPr/>
        </p:nvCxnSpPr>
        <p:spPr>
          <a:xfrm flipV="1">
            <a:off x="6308774" y="3070206"/>
            <a:ext cx="960487" cy="27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線單箭頭接點 604"/>
          <p:cNvCxnSpPr>
            <a:stCxn id="584" idx="2"/>
            <a:endCxn id="577" idx="6"/>
          </p:cNvCxnSpPr>
          <p:nvPr/>
        </p:nvCxnSpPr>
        <p:spPr>
          <a:xfrm flipV="1">
            <a:off x="6308775" y="3653119"/>
            <a:ext cx="960486" cy="1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直線單箭頭接點 606"/>
          <p:cNvCxnSpPr>
            <a:stCxn id="583" idx="2"/>
            <a:endCxn id="576" idx="6"/>
          </p:cNvCxnSpPr>
          <p:nvPr/>
        </p:nvCxnSpPr>
        <p:spPr>
          <a:xfrm flipV="1">
            <a:off x="6308776" y="4232571"/>
            <a:ext cx="960486" cy="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直線單箭頭接點 608"/>
          <p:cNvCxnSpPr>
            <a:stCxn id="589" idx="2"/>
            <a:endCxn id="580" idx="6"/>
          </p:cNvCxnSpPr>
          <p:nvPr/>
        </p:nvCxnSpPr>
        <p:spPr>
          <a:xfrm flipV="1">
            <a:off x="6311998" y="4815484"/>
            <a:ext cx="957268" cy="79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直線單箭頭接點 610"/>
          <p:cNvCxnSpPr>
            <a:endCxn id="579" idx="6"/>
          </p:cNvCxnSpPr>
          <p:nvPr/>
        </p:nvCxnSpPr>
        <p:spPr>
          <a:xfrm flipV="1">
            <a:off x="6308774" y="2487293"/>
            <a:ext cx="960487" cy="61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3" name="直線單箭頭接點 612"/>
          <p:cNvCxnSpPr>
            <a:stCxn id="584" idx="2"/>
            <a:endCxn id="578" idx="6"/>
          </p:cNvCxnSpPr>
          <p:nvPr/>
        </p:nvCxnSpPr>
        <p:spPr>
          <a:xfrm flipV="1">
            <a:off x="6308775" y="3070206"/>
            <a:ext cx="960486" cy="597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線單箭頭接點 614"/>
          <p:cNvCxnSpPr>
            <a:stCxn id="583" idx="2"/>
            <a:endCxn id="577" idx="6"/>
          </p:cNvCxnSpPr>
          <p:nvPr/>
        </p:nvCxnSpPr>
        <p:spPr>
          <a:xfrm flipV="1">
            <a:off x="6308776" y="3653119"/>
            <a:ext cx="960485" cy="58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直線單箭頭接點 616"/>
          <p:cNvCxnSpPr>
            <a:stCxn id="589" idx="2"/>
            <a:endCxn id="576" idx="6"/>
          </p:cNvCxnSpPr>
          <p:nvPr/>
        </p:nvCxnSpPr>
        <p:spPr>
          <a:xfrm flipV="1">
            <a:off x="6311998" y="4232571"/>
            <a:ext cx="957264" cy="662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直線單箭頭接點 618"/>
          <p:cNvCxnSpPr>
            <a:stCxn id="588" idx="2"/>
            <a:endCxn id="580" idx="6"/>
          </p:cNvCxnSpPr>
          <p:nvPr/>
        </p:nvCxnSpPr>
        <p:spPr>
          <a:xfrm flipV="1">
            <a:off x="6311999" y="4815484"/>
            <a:ext cx="957267" cy="64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Pre-trained </a:t>
            </a:r>
            <a:r>
              <a:rPr lang="en-US" altLang="zh-TW" dirty="0" err="1" smtClean="0"/>
              <a:t>DNN</a:t>
            </a:r>
            <a:r>
              <a:rPr lang="en-US" altLang="zh-TW" dirty="0" smtClean="0"/>
              <a:t> as </a:t>
            </a:r>
            <a:br>
              <a:rPr lang="en-US" altLang="zh-TW" dirty="0" smtClean="0"/>
            </a:br>
            <a:r>
              <a:rPr lang="en-US" altLang="zh-TW" dirty="0" smtClean="0"/>
              <a:t>Auto-encoders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13</a:t>
            </a:fld>
            <a:endParaRPr lang="en-US" dirty="0">
              <a:ea typeface="Segoe UI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610143" y="3868384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1</a:t>
            </a:r>
            <a:r>
              <a:rPr lang="en-US" altLang="zh-TW" sz="2400" b="1" baseline="30000" dirty="0" smtClean="0"/>
              <a:t>st</a:t>
            </a:r>
            <a:r>
              <a:rPr lang="en-US" altLang="zh-TW" sz="2400" b="1" dirty="0" smtClean="0"/>
              <a:t> training</a:t>
            </a:r>
            <a:endParaRPr lang="zh-TW" altLang="en-US" sz="2400" b="1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5279208" y="3793964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/>
            </a:lvl1pPr>
          </a:lstStyle>
          <a:p>
            <a:r>
              <a:rPr lang="en-US" altLang="zh-TW" dirty="0"/>
              <a:t>2nd training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3234534" y="1345385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The target auto-encoder</a:t>
            </a:r>
            <a:endParaRPr lang="zh-TW" altLang="en-US" dirty="0"/>
          </a:p>
        </p:txBody>
      </p:sp>
      <p:grpSp>
        <p:nvGrpSpPr>
          <p:cNvPr id="141" name="群組 140"/>
          <p:cNvGrpSpPr/>
          <p:nvPr/>
        </p:nvGrpSpPr>
        <p:grpSpPr>
          <a:xfrm>
            <a:off x="1267513" y="4385395"/>
            <a:ext cx="2533183" cy="1654545"/>
            <a:chOff x="2757887" y="3534129"/>
            <a:chExt cx="2533183" cy="1654545"/>
          </a:xfrm>
        </p:grpSpPr>
        <p:grpSp>
          <p:nvGrpSpPr>
            <p:cNvPr id="118" name="群組 117"/>
            <p:cNvGrpSpPr/>
            <p:nvPr/>
          </p:nvGrpSpPr>
          <p:grpSpPr>
            <a:xfrm>
              <a:off x="2855206" y="3623403"/>
              <a:ext cx="386367" cy="1125164"/>
              <a:chOff x="6030915" y="2465587"/>
              <a:chExt cx="681475" cy="1984565"/>
            </a:xfrm>
          </p:grpSpPr>
          <p:grpSp>
            <p:nvGrpSpPr>
              <p:cNvPr id="119" name="群組 118"/>
              <p:cNvGrpSpPr/>
              <p:nvPr/>
            </p:nvGrpSpPr>
            <p:grpSpPr>
              <a:xfrm>
                <a:off x="6030915" y="2465587"/>
                <a:ext cx="681475" cy="1984565"/>
                <a:chOff x="1653185" y="1808380"/>
                <a:chExt cx="681475" cy="1984565"/>
              </a:xfrm>
            </p:grpSpPr>
            <p:sp>
              <p:nvSpPr>
                <p:cNvPr id="121" name="矩形 120"/>
                <p:cNvSpPr/>
                <p:nvPr/>
              </p:nvSpPr>
              <p:spPr>
                <a:xfrm rot="10800000">
                  <a:off x="1653185" y="1808380"/>
                  <a:ext cx="681475" cy="198456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2" name="橢圓 121"/>
                <p:cNvSpPr/>
                <p:nvPr/>
              </p:nvSpPr>
              <p:spPr>
                <a:xfrm rot="10800000">
                  <a:off x="1824465" y="2077183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3" name="橢圓 122"/>
                <p:cNvSpPr/>
                <p:nvPr/>
              </p:nvSpPr>
              <p:spPr>
                <a:xfrm rot="10800000">
                  <a:off x="1824465" y="3230074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20" name="文字方塊 119"/>
              <p:cNvSpPr txBox="1"/>
              <p:nvPr/>
            </p:nvSpPr>
            <p:spPr>
              <a:xfrm>
                <a:off x="6181694" y="3073320"/>
                <a:ext cx="359428" cy="977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  <a:p>
                <a:endParaRPr lang="en-US" altLang="zh-TW" sz="1000" b="1" dirty="0" smtClean="0"/>
              </a:p>
            </p:txBody>
          </p:sp>
        </p:grpSp>
        <p:grpSp>
          <p:nvGrpSpPr>
            <p:cNvPr id="124" name="群組 123"/>
            <p:cNvGrpSpPr/>
            <p:nvPr/>
          </p:nvGrpSpPr>
          <p:grpSpPr>
            <a:xfrm>
              <a:off x="3821814" y="3534129"/>
              <a:ext cx="386367" cy="1243550"/>
              <a:chOff x="6030917" y="2256778"/>
              <a:chExt cx="681475" cy="2193374"/>
            </a:xfrm>
          </p:grpSpPr>
          <p:grpSp>
            <p:nvGrpSpPr>
              <p:cNvPr id="125" name="群組 124"/>
              <p:cNvGrpSpPr/>
              <p:nvPr/>
            </p:nvGrpSpPr>
            <p:grpSpPr>
              <a:xfrm>
                <a:off x="6030917" y="2256778"/>
                <a:ext cx="681475" cy="2193374"/>
                <a:chOff x="1653187" y="1599571"/>
                <a:chExt cx="681475" cy="2193374"/>
              </a:xfrm>
            </p:grpSpPr>
            <p:sp>
              <p:nvSpPr>
                <p:cNvPr id="127" name="矩形 126"/>
                <p:cNvSpPr/>
                <p:nvPr/>
              </p:nvSpPr>
              <p:spPr>
                <a:xfrm rot="10800000">
                  <a:off x="1653187" y="1599571"/>
                  <a:ext cx="681475" cy="21933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8" name="橢圓 127"/>
                <p:cNvSpPr/>
                <p:nvPr/>
              </p:nvSpPr>
              <p:spPr>
                <a:xfrm rot="10800000">
                  <a:off x="1824464" y="1808381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9" name="橢圓 128"/>
                <p:cNvSpPr/>
                <p:nvPr/>
              </p:nvSpPr>
              <p:spPr>
                <a:xfrm rot="10800000">
                  <a:off x="1824465" y="3230074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26" name="文字方塊 125"/>
              <p:cNvSpPr txBox="1"/>
              <p:nvPr/>
            </p:nvSpPr>
            <p:spPr>
              <a:xfrm>
                <a:off x="6185013" y="2910139"/>
                <a:ext cx="382262" cy="977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</p:txBody>
          </p:sp>
        </p:grpSp>
        <p:sp>
          <p:nvSpPr>
            <p:cNvPr id="130" name="向左箭號 129"/>
            <p:cNvSpPr/>
            <p:nvPr/>
          </p:nvSpPr>
          <p:spPr>
            <a:xfrm rot="10800000">
              <a:off x="3314293" y="4072163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向左箭號 130"/>
            <p:cNvSpPr/>
            <p:nvPr/>
          </p:nvSpPr>
          <p:spPr>
            <a:xfrm rot="10800000">
              <a:off x="4276347" y="4072163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2757887" y="481858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700</a:t>
              </a:r>
              <a:endParaRPr lang="zh-TW" altLang="en-US" dirty="0"/>
            </a:p>
          </p:txBody>
        </p:sp>
        <p:sp>
          <p:nvSpPr>
            <p:cNvPr id="133" name="文字方塊 132"/>
            <p:cNvSpPr txBox="1"/>
            <p:nvPr/>
          </p:nvSpPr>
          <p:spPr>
            <a:xfrm>
              <a:off x="3666183" y="481934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1000</a:t>
              </a:r>
              <a:endParaRPr lang="zh-TW" altLang="en-US" dirty="0"/>
            </a:p>
          </p:txBody>
        </p:sp>
        <p:grpSp>
          <p:nvGrpSpPr>
            <p:cNvPr id="134" name="群組 133"/>
            <p:cNvGrpSpPr/>
            <p:nvPr/>
          </p:nvGrpSpPr>
          <p:grpSpPr>
            <a:xfrm>
              <a:off x="4802675" y="3619204"/>
              <a:ext cx="386367" cy="1125164"/>
              <a:chOff x="6030915" y="2465587"/>
              <a:chExt cx="681475" cy="1984565"/>
            </a:xfrm>
          </p:grpSpPr>
          <p:grpSp>
            <p:nvGrpSpPr>
              <p:cNvPr id="135" name="群組 134"/>
              <p:cNvGrpSpPr/>
              <p:nvPr/>
            </p:nvGrpSpPr>
            <p:grpSpPr>
              <a:xfrm>
                <a:off x="6030915" y="2465587"/>
                <a:ext cx="681475" cy="1984565"/>
                <a:chOff x="1653185" y="1808380"/>
                <a:chExt cx="681475" cy="1984565"/>
              </a:xfrm>
            </p:grpSpPr>
            <p:sp>
              <p:nvSpPr>
                <p:cNvPr id="137" name="矩形 136"/>
                <p:cNvSpPr/>
                <p:nvPr/>
              </p:nvSpPr>
              <p:spPr>
                <a:xfrm rot="10800000">
                  <a:off x="1653185" y="1808380"/>
                  <a:ext cx="681475" cy="198456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橢圓 137"/>
                <p:cNvSpPr/>
                <p:nvPr/>
              </p:nvSpPr>
              <p:spPr>
                <a:xfrm rot="10800000">
                  <a:off x="1824465" y="2077183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9" name="橢圓 138"/>
                <p:cNvSpPr/>
                <p:nvPr/>
              </p:nvSpPr>
              <p:spPr>
                <a:xfrm rot="10800000">
                  <a:off x="1824465" y="3230074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36" name="文字方塊 135"/>
              <p:cNvSpPr txBox="1"/>
              <p:nvPr/>
            </p:nvSpPr>
            <p:spPr>
              <a:xfrm>
                <a:off x="6181694" y="3073320"/>
                <a:ext cx="359428" cy="977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  <a:p>
                <a:endParaRPr lang="en-US" altLang="zh-TW" sz="1000" b="1" dirty="0" smtClean="0"/>
              </a:p>
            </p:txBody>
          </p:sp>
        </p:grpSp>
        <p:sp>
          <p:nvSpPr>
            <p:cNvPr id="140" name="文字方塊 139"/>
            <p:cNvSpPr txBox="1"/>
            <p:nvPr/>
          </p:nvSpPr>
          <p:spPr>
            <a:xfrm>
              <a:off x="4721683" y="480188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700</a:t>
              </a:r>
              <a:endParaRPr lang="zh-TW" altLang="en-US" dirty="0"/>
            </a:p>
          </p:txBody>
        </p:sp>
      </p:grpSp>
      <p:grpSp>
        <p:nvGrpSpPr>
          <p:cNvPr id="173" name="群組 172"/>
          <p:cNvGrpSpPr/>
          <p:nvPr/>
        </p:nvGrpSpPr>
        <p:grpSpPr>
          <a:xfrm>
            <a:off x="4513411" y="4338828"/>
            <a:ext cx="3544282" cy="1683657"/>
            <a:chOff x="5055959" y="4380381"/>
            <a:chExt cx="3544282" cy="1683657"/>
          </a:xfrm>
        </p:grpSpPr>
        <p:grpSp>
          <p:nvGrpSpPr>
            <p:cNvPr id="142" name="群組 141"/>
            <p:cNvGrpSpPr/>
            <p:nvPr/>
          </p:nvGrpSpPr>
          <p:grpSpPr>
            <a:xfrm>
              <a:off x="5153278" y="4498766"/>
              <a:ext cx="386367" cy="1125164"/>
              <a:chOff x="6030915" y="2465587"/>
              <a:chExt cx="681475" cy="1984565"/>
            </a:xfrm>
          </p:grpSpPr>
          <p:grpSp>
            <p:nvGrpSpPr>
              <p:cNvPr id="143" name="群組 142"/>
              <p:cNvGrpSpPr/>
              <p:nvPr/>
            </p:nvGrpSpPr>
            <p:grpSpPr>
              <a:xfrm>
                <a:off x="6030915" y="2465587"/>
                <a:ext cx="681475" cy="1984565"/>
                <a:chOff x="1653185" y="1808380"/>
                <a:chExt cx="681475" cy="1984565"/>
              </a:xfrm>
            </p:grpSpPr>
            <p:sp>
              <p:nvSpPr>
                <p:cNvPr id="145" name="矩形 144"/>
                <p:cNvSpPr/>
                <p:nvPr/>
              </p:nvSpPr>
              <p:spPr>
                <a:xfrm rot="10800000">
                  <a:off x="1653185" y="1808380"/>
                  <a:ext cx="681475" cy="198456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6" name="橢圓 145"/>
                <p:cNvSpPr/>
                <p:nvPr/>
              </p:nvSpPr>
              <p:spPr>
                <a:xfrm rot="10800000">
                  <a:off x="1824465" y="2077183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7" name="橢圓 146"/>
                <p:cNvSpPr/>
                <p:nvPr/>
              </p:nvSpPr>
              <p:spPr>
                <a:xfrm rot="10800000">
                  <a:off x="1824465" y="3230074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44" name="文字方塊 143"/>
              <p:cNvSpPr txBox="1"/>
              <p:nvPr/>
            </p:nvSpPr>
            <p:spPr>
              <a:xfrm>
                <a:off x="6181694" y="3073320"/>
                <a:ext cx="359428" cy="977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  <a:p>
                <a:endParaRPr lang="en-US" altLang="zh-TW" sz="1000" b="1" dirty="0" smtClean="0"/>
              </a:p>
            </p:txBody>
          </p:sp>
        </p:grpSp>
        <p:grpSp>
          <p:nvGrpSpPr>
            <p:cNvPr id="148" name="群組 147"/>
            <p:cNvGrpSpPr/>
            <p:nvPr/>
          </p:nvGrpSpPr>
          <p:grpSpPr>
            <a:xfrm>
              <a:off x="6119886" y="4409492"/>
              <a:ext cx="386367" cy="1243550"/>
              <a:chOff x="6030917" y="2256778"/>
              <a:chExt cx="681475" cy="2193374"/>
            </a:xfrm>
          </p:grpSpPr>
          <p:grpSp>
            <p:nvGrpSpPr>
              <p:cNvPr id="149" name="群組 148"/>
              <p:cNvGrpSpPr/>
              <p:nvPr/>
            </p:nvGrpSpPr>
            <p:grpSpPr>
              <a:xfrm>
                <a:off x="6030917" y="2256778"/>
                <a:ext cx="681475" cy="2193374"/>
                <a:chOff x="1653187" y="1599571"/>
                <a:chExt cx="681475" cy="2193374"/>
              </a:xfrm>
            </p:grpSpPr>
            <p:sp>
              <p:nvSpPr>
                <p:cNvPr id="151" name="矩形 150"/>
                <p:cNvSpPr/>
                <p:nvPr/>
              </p:nvSpPr>
              <p:spPr>
                <a:xfrm rot="10800000">
                  <a:off x="1653187" y="1599571"/>
                  <a:ext cx="681475" cy="21933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2" name="橢圓 151"/>
                <p:cNvSpPr/>
                <p:nvPr/>
              </p:nvSpPr>
              <p:spPr>
                <a:xfrm rot="10800000">
                  <a:off x="1824464" y="1808381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3" name="橢圓 152"/>
                <p:cNvSpPr/>
                <p:nvPr/>
              </p:nvSpPr>
              <p:spPr>
                <a:xfrm rot="10800000">
                  <a:off x="1824465" y="3230074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50" name="文字方塊 149"/>
              <p:cNvSpPr txBox="1"/>
              <p:nvPr/>
            </p:nvSpPr>
            <p:spPr>
              <a:xfrm>
                <a:off x="6185013" y="2910139"/>
                <a:ext cx="382262" cy="977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</p:txBody>
          </p:sp>
        </p:grpSp>
        <p:grpSp>
          <p:nvGrpSpPr>
            <p:cNvPr id="154" name="群組 153"/>
            <p:cNvGrpSpPr/>
            <p:nvPr/>
          </p:nvGrpSpPr>
          <p:grpSpPr>
            <a:xfrm>
              <a:off x="7077385" y="4385395"/>
              <a:ext cx="386367" cy="1243550"/>
              <a:chOff x="6030917" y="2256778"/>
              <a:chExt cx="681475" cy="2193374"/>
            </a:xfrm>
          </p:grpSpPr>
          <p:grpSp>
            <p:nvGrpSpPr>
              <p:cNvPr id="155" name="群組 154"/>
              <p:cNvGrpSpPr/>
              <p:nvPr/>
            </p:nvGrpSpPr>
            <p:grpSpPr>
              <a:xfrm>
                <a:off x="6030917" y="2256778"/>
                <a:ext cx="681475" cy="2193374"/>
                <a:chOff x="1653187" y="1599571"/>
                <a:chExt cx="681475" cy="2193374"/>
              </a:xfrm>
            </p:grpSpPr>
            <p:sp>
              <p:nvSpPr>
                <p:cNvPr id="157" name="矩形 156"/>
                <p:cNvSpPr/>
                <p:nvPr/>
              </p:nvSpPr>
              <p:spPr>
                <a:xfrm rot="10800000">
                  <a:off x="1653187" y="1599571"/>
                  <a:ext cx="681475" cy="21933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8" name="橢圓 157"/>
                <p:cNvSpPr/>
                <p:nvPr/>
              </p:nvSpPr>
              <p:spPr>
                <a:xfrm rot="10800000">
                  <a:off x="1824464" y="1808381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9" name="橢圓 158"/>
                <p:cNvSpPr/>
                <p:nvPr/>
              </p:nvSpPr>
              <p:spPr>
                <a:xfrm rot="10800000">
                  <a:off x="1824465" y="3230074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56" name="文字方塊 155"/>
              <p:cNvSpPr txBox="1"/>
              <p:nvPr/>
            </p:nvSpPr>
            <p:spPr>
              <a:xfrm>
                <a:off x="6185013" y="2910139"/>
                <a:ext cx="382262" cy="977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</p:txBody>
          </p:sp>
        </p:grpSp>
        <p:sp>
          <p:nvSpPr>
            <p:cNvPr id="160" name="向左箭號 159"/>
            <p:cNvSpPr/>
            <p:nvPr/>
          </p:nvSpPr>
          <p:spPr>
            <a:xfrm rot="10800000">
              <a:off x="5612365" y="4947526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1" name="向左箭號 160"/>
            <p:cNvSpPr/>
            <p:nvPr/>
          </p:nvSpPr>
          <p:spPr>
            <a:xfrm rot="10800000">
              <a:off x="6574419" y="4947526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文字方塊 161"/>
            <p:cNvSpPr txBox="1"/>
            <p:nvPr/>
          </p:nvSpPr>
          <p:spPr>
            <a:xfrm>
              <a:off x="5055959" y="569394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700</a:t>
              </a:r>
              <a:endParaRPr lang="zh-TW" altLang="en-US" dirty="0"/>
            </a:p>
          </p:txBody>
        </p:sp>
        <p:sp>
          <p:nvSpPr>
            <p:cNvPr id="163" name="文字方塊 162"/>
            <p:cNvSpPr txBox="1"/>
            <p:nvPr/>
          </p:nvSpPr>
          <p:spPr>
            <a:xfrm>
              <a:off x="5964255" y="5694705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1000</a:t>
              </a:r>
              <a:endParaRPr lang="zh-TW" altLang="en-US" dirty="0"/>
            </a:p>
          </p:txBody>
        </p:sp>
        <p:sp>
          <p:nvSpPr>
            <p:cNvPr id="164" name="文字方塊 163"/>
            <p:cNvSpPr txBox="1"/>
            <p:nvPr/>
          </p:nvSpPr>
          <p:spPr>
            <a:xfrm>
              <a:off x="6920054" y="5692478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1000</a:t>
              </a:r>
              <a:endParaRPr lang="zh-TW" altLang="en-US" dirty="0"/>
            </a:p>
          </p:txBody>
        </p:sp>
        <p:grpSp>
          <p:nvGrpSpPr>
            <p:cNvPr id="165" name="群組 164"/>
            <p:cNvGrpSpPr/>
            <p:nvPr/>
          </p:nvGrpSpPr>
          <p:grpSpPr>
            <a:xfrm>
              <a:off x="8058243" y="4380381"/>
              <a:ext cx="386367" cy="1243550"/>
              <a:chOff x="6030913" y="2205430"/>
              <a:chExt cx="681475" cy="2193374"/>
            </a:xfrm>
          </p:grpSpPr>
          <p:grpSp>
            <p:nvGrpSpPr>
              <p:cNvPr id="166" name="群組 165"/>
              <p:cNvGrpSpPr/>
              <p:nvPr/>
            </p:nvGrpSpPr>
            <p:grpSpPr>
              <a:xfrm>
                <a:off x="6030913" y="2205430"/>
                <a:ext cx="681475" cy="2193374"/>
                <a:chOff x="1653183" y="1548223"/>
                <a:chExt cx="681475" cy="2193374"/>
              </a:xfrm>
            </p:grpSpPr>
            <p:sp>
              <p:nvSpPr>
                <p:cNvPr id="168" name="矩形 167"/>
                <p:cNvSpPr/>
                <p:nvPr/>
              </p:nvSpPr>
              <p:spPr>
                <a:xfrm rot="10800000">
                  <a:off x="1653183" y="1548223"/>
                  <a:ext cx="681475" cy="21933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9" name="橢圓 168"/>
                <p:cNvSpPr/>
                <p:nvPr/>
              </p:nvSpPr>
              <p:spPr>
                <a:xfrm rot="10800000">
                  <a:off x="1824464" y="1808381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0" name="橢圓 169"/>
                <p:cNvSpPr/>
                <p:nvPr/>
              </p:nvSpPr>
              <p:spPr>
                <a:xfrm rot="10800000">
                  <a:off x="1824465" y="3230074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67" name="文字方塊 166"/>
              <p:cNvSpPr txBox="1"/>
              <p:nvPr/>
            </p:nvSpPr>
            <p:spPr>
              <a:xfrm>
                <a:off x="6185013" y="2910139"/>
                <a:ext cx="382262" cy="977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</p:txBody>
          </p:sp>
        </p:grpSp>
        <p:sp>
          <p:nvSpPr>
            <p:cNvPr id="171" name="向左箭號 170"/>
            <p:cNvSpPr/>
            <p:nvPr/>
          </p:nvSpPr>
          <p:spPr>
            <a:xfrm rot="10800000">
              <a:off x="7550724" y="4947527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2" name="文字方塊 171"/>
            <p:cNvSpPr txBox="1"/>
            <p:nvPr/>
          </p:nvSpPr>
          <p:spPr>
            <a:xfrm>
              <a:off x="7902614" y="5694706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1000</a:t>
              </a:r>
              <a:endParaRPr lang="zh-TW" altLang="en-US" dirty="0"/>
            </a:p>
          </p:txBody>
        </p:sp>
      </p:grpSp>
      <p:grpSp>
        <p:nvGrpSpPr>
          <p:cNvPr id="180" name="群組 179"/>
          <p:cNvGrpSpPr/>
          <p:nvPr/>
        </p:nvGrpSpPr>
        <p:grpSpPr>
          <a:xfrm>
            <a:off x="1836900" y="1842688"/>
            <a:ext cx="5443749" cy="1678642"/>
            <a:chOff x="2491985" y="1802349"/>
            <a:chExt cx="5443749" cy="1678642"/>
          </a:xfrm>
        </p:grpSpPr>
        <p:grpSp>
          <p:nvGrpSpPr>
            <p:cNvPr id="43" name="群組 42"/>
            <p:cNvGrpSpPr/>
            <p:nvPr/>
          </p:nvGrpSpPr>
          <p:grpSpPr>
            <a:xfrm>
              <a:off x="2589304" y="1915720"/>
              <a:ext cx="386367" cy="1125164"/>
              <a:chOff x="6030915" y="2465587"/>
              <a:chExt cx="681475" cy="1984565"/>
            </a:xfrm>
          </p:grpSpPr>
          <p:grpSp>
            <p:nvGrpSpPr>
              <p:cNvPr id="71" name="群組 70"/>
              <p:cNvGrpSpPr/>
              <p:nvPr/>
            </p:nvGrpSpPr>
            <p:grpSpPr>
              <a:xfrm>
                <a:off x="6030915" y="2465587"/>
                <a:ext cx="681475" cy="1984565"/>
                <a:chOff x="1653185" y="1808380"/>
                <a:chExt cx="681475" cy="1984565"/>
              </a:xfrm>
            </p:grpSpPr>
            <p:sp>
              <p:nvSpPr>
                <p:cNvPr id="72" name="矩形 71"/>
                <p:cNvSpPr/>
                <p:nvPr/>
              </p:nvSpPr>
              <p:spPr>
                <a:xfrm rot="10800000">
                  <a:off x="1653185" y="1808380"/>
                  <a:ext cx="681475" cy="198456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6" name="橢圓 75"/>
                <p:cNvSpPr/>
                <p:nvPr/>
              </p:nvSpPr>
              <p:spPr>
                <a:xfrm rot="10800000">
                  <a:off x="1824465" y="2077183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7" name="橢圓 76"/>
                <p:cNvSpPr/>
                <p:nvPr/>
              </p:nvSpPr>
              <p:spPr>
                <a:xfrm rot="10800000">
                  <a:off x="1824465" y="3230074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34" name="文字方塊 33"/>
              <p:cNvSpPr txBox="1"/>
              <p:nvPr/>
            </p:nvSpPr>
            <p:spPr>
              <a:xfrm>
                <a:off x="6181694" y="3073320"/>
                <a:ext cx="359428" cy="977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  <a:p>
                <a:endParaRPr lang="en-US" altLang="zh-TW" sz="1000" b="1" dirty="0" smtClean="0"/>
              </a:p>
            </p:txBody>
          </p:sp>
        </p:grpSp>
        <p:grpSp>
          <p:nvGrpSpPr>
            <p:cNvPr id="78" name="群組 77"/>
            <p:cNvGrpSpPr/>
            <p:nvPr/>
          </p:nvGrpSpPr>
          <p:grpSpPr>
            <a:xfrm>
              <a:off x="3555912" y="1826446"/>
              <a:ext cx="386367" cy="1243550"/>
              <a:chOff x="6030917" y="2256778"/>
              <a:chExt cx="681475" cy="2193374"/>
            </a:xfrm>
          </p:grpSpPr>
          <p:grpSp>
            <p:nvGrpSpPr>
              <p:cNvPr id="79" name="群組 78"/>
              <p:cNvGrpSpPr/>
              <p:nvPr/>
            </p:nvGrpSpPr>
            <p:grpSpPr>
              <a:xfrm>
                <a:off x="6030917" y="2256778"/>
                <a:ext cx="681475" cy="2193374"/>
                <a:chOff x="1653187" y="1599571"/>
                <a:chExt cx="681475" cy="2193374"/>
              </a:xfrm>
            </p:grpSpPr>
            <p:sp>
              <p:nvSpPr>
                <p:cNvPr id="81" name="矩形 80"/>
                <p:cNvSpPr/>
                <p:nvPr/>
              </p:nvSpPr>
              <p:spPr>
                <a:xfrm rot="10800000">
                  <a:off x="1653187" y="1599571"/>
                  <a:ext cx="681475" cy="21933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2" name="橢圓 81"/>
                <p:cNvSpPr/>
                <p:nvPr/>
              </p:nvSpPr>
              <p:spPr>
                <a:xfrm rot="10800000">
                  <a:off x="1824464" y="1808381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3" name="橢圓 82"/>
                <p:cNvSpPr/>
                <p:nvPr/>
              </p:nvSpPr>
              <p:spPr>
                <a:xfrm rot="10800000">
                  <a:off x="1824465" y="3230074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80" name="文字方塊 79"/>
              <p:cNvSpPr txBox="1"/>
              <p:nvPr/>
            </p:nvSpPr>
            <p:spPr>
              <a:xfrm>
                <a:off x="6185013" y="2910139"/>
                <a:ext cx="382262" cy="977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</p:txBody>
          </p:sp>
        </p:grpSp>
        <p:grpSp>
          <p:nvGrpSpPr>
            <p:cNvPr id="84" name="群組 83"/>
            <p:cNvGrpSpPr/>
            <p:nvPr/>
          </p:nvGrpSpPr>
          <p:grpSpPr>
            <a:xfrm>
              <a:off x="4513411" y="1802349"/>
              <a:ext cx="386367" cy="1243550"/>
              <a:chOff x="6030917" y="2256778"/>
              <a:chExt cx="681475" cy="2193374"/>
            </a:xfrm>
          </p:grpSpPr>
          <p:grpSp>
            <p:nvGrpSpPr>
              <p:cNvPr id="85" name="群組 84"/>
              <p:cNvGrpSpPr/>
              <p:nvPr/>
            </p:nvGrpSpPr>
            <p:grpSpPr>
              <a:xfrm>
                <a:off x="6030917" y="2256778"/>
                <a:ext cx="681475" cy="2193374"/>
                <a:chOff x="1653187" y="1599571"/>
                <a:chExt cx="681475" cy="2193374"/>
              </a:xfrm>
            </p:grpSpPr>
            <p:sp>
              <p:nvSpPr>
                <p:cNvPr id="87" name="矩形 86"/>
                <p:cNvSpPr/>
                <p:nvPr/>
              </p:nvSpPr>
              <p:spPr>
                <a:xfrm rot="10800000">
                  <a:off x="1653187" y="1599571"/>
                  <a:ext cx="681475" cy="21933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8" name="橢圓 87"/>
                <p:cNvSpPr/>
                <p:nvPr/>
              </p:nvSpPr>
              <p:spPr>
                <a:xfrm rot="10800000">
                  <a:off x="1824464" y="1808381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9" name="橢圓 88"/>
                <p:cNvSpPr/>
                <p:nvPr/>
              </p:nvSpPr>
              <p:spPr>
                <a:xfrm rot="10800000">
                  <a:off x="1824465" y="3230074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86" name="文字方塊 85"/>
              <p:cNvSpPr txBox="1"/>
              <p:nvPr/>
            </p:nvSpPr>
            <p:spPr>
              <a:xfrm>
                <a:off x="6185013" y="2910139"/>
                <a:ext cx="382262" cy="977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</p:txBody>
          </p:sp>
        </p:grpSp>
        <p:grpSp>
          <p:nvGrpSpPr>
            <p:cNvPr id="90" name="群組 89"/>
            <p:cNvGrpSpPr/>
            <p:nvPr/>
          </p:nvGrpSpPr>
          <p:grpSpPr>
            <a:xfrm>
              <a:off x="5478131" y="2003521"/>
              <a:ext cx="386367" cy="954281"/>
              <a:chOff x="6030915" y="2256778"/>
              <a:chExt cx="681475" cy="1683161"/>
            </a:xfrm>
          </p:grpSpPr>
          <p:grpSp>
            <p:nvGrpSpPr>
              <p:cNvPr id="91" name="群組 90"/>
              <p:cNvGrpSpPr/>
              <p:nvPr/>
            </p:nvGrpSpPr>
            <p:grpSpPr>
              <a:xfrm>
                <a:off x="6030915" y="2256778"/>
                <a:ext cx="681475" cy="1683161"/>
                <a:chOff x="1653185" y="1599571"/>
                <a:chExt cx="681475" cy="1683161"/>
              </a:xfrm>
            </p:grpSpPr>
            <p:sp>
              <p:nvSpPr>
                <p:cNvPr id="93" name="矩形 92"/>
                <p:cNvSpPr/>
                <p:nvPr/>
              </p:nvSpPr>
              <p:spPr>
                <a:xfrm rot="10800000">
                  <a:off x="1653185" y="1599571"/>
                  <a:ext cx="681475" cy="168316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4" name="橢圓 93"/>
                <p:cNvSpPr/>
                <p:nvPr/>
              </p:nvSpPr>
              <p:spPr>
                <a:xfrm rot="10800000">
                  <a:off x="1824464" y="1808381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5" name="橢圓 94"/>
                <p:cNvSpPr/>
                <p:nvPr/>
              </p:nvSpPr>
              <p:spPr>
                <a:xfrm rot="10800000">
                  <a:off x="1824465" y="2696258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92" name="文字方塊 91"/>
              <p:cNvSpPr txBox="1"/>
              <p:nvPr/>
            </p:nvSpPr>
            <p:spPr>
              <a:xfrm>
                <a:off x="6185013" y="2876539"/>
                <a:ext cx="382262" cy="434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</p:txBody>
          </p:sp>
        </p:grpSp>
        <p:grpSp>
          <p:nvGrpSpPr>
            <p:cNvPr id="98" name="群組 97"/>
            <p:cNvGrpSpPr/>
            <p:nvPr/>
          </p:nvGrpSpPr>
          <p:grpSpPr>
            <a:xfrm>
              <a:off x="7515270" y="2269485"/>
              <a:ext cx="386367" cy="422353"/>
              <a:chOff x="1653181" y="1599567"/>
              <a:chExt cx="681475" cy="744946"/>
            </a:xfrm>
          </p:grpSpPr>
          <p:sp>
            <p:nvSpPr>
              <p:cNvPr id="100" name="矩形 99"/>
              <p:cNvSpPr/>
              <p:nvPr/>
            </p:nvSpPr>
            <p:spPr>
              <a:xfrm rot="10800000">
                <a:off x="1653181" y="1599567"/>
                <a:ext cx="681475" cy="744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1" name="橢圓 100"/>
              <p:cNvSpPr/>
              <p:nvPr/>
            </p:nvSpPr>
            <p:spPr>
              <a:xfrm rot="10800000">
                <a:off x="1824464" y="1808381"/>
                <a:ext cx="338927" cy="3389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3" name="向左箭號 102"/>
            <p:cNvSpPr/>
            <p:nvPr/>
          </p:nvSpPr>
          <p:spPr>
            <a:xfrm rot="10800000">
              <a:off x="3048391" y="2364480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向左箭號 103"/>
            <p:cNvSpPr/>
            <p:nvPr/>
          </p:nvSpPr>
          <p:spPr>
            <a:xfrm rot="10800000">
              <a:off x="4010445" y="2364480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向左箭號 104"/>
            <p:cNvSpPr/>
            <p:nvPr/>
          </p:nvSpPr>
          <p:spPr>
            <a:xfrm rot="10800000">
              <a:off x="4962144" y="2363985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向左箭號 105"/>
            <p:cNvSpPr/>
            <p:nvPr/>
          </p:nvSpPr>
          <p:spPr>
            <a:xfrm rot="10800000">
              <a:off x="5976893" y="2364481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文字方塊 107"/>
            <p:cNvSpPr txBox="1"/>
            <p:nvPr/>
          </p:nvSpPr>
          <p:spPr>
            <a:xfrm>
              <a:off x="2491985" y="3110898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700</a:t>
              </a:r>
              <a:endParaRPr lang="zh-TW" altLang="en-US" dirty="0"/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3400281" y="3111659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1000</a:t>
              </a:r>
              <a:endParaRPr lang="zh-TW" altLang="en-US" dirty="0"/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4356080" y="310943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1000</a:t>
              </a:r>
              <a:endParaRPr lang="zh-TW" altLang="en-US" dirty="0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5387680" y="3109432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</a:t>
              </a:r>
              <a:r>
                <a:rPr lang="en-US" altLang="zh-TW" dirty="0" smtClean="0"/>
                <a:t>00</a:t>
              </a:r>
              <a:endParaRPr lang="zh-TW" altLang="en-US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7494588" y="310943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20</a:t>
              </a:r>
              <a:endParaRPr lang="zh-TW" altLang="en-US" dirty="0"/>
            </a:p>
          </p:txBody>
        </p:sp>
        <p:grpSp>
          <p:nvGrpSpPr>
            <p:cNvPr id="174" name="群組 173"/>
            <p:cNvGrpSpPr/>
            <p:nvPr/>
          </p:nvGrpSpPr>
          <p:grpSpPr>
            <a:xfrm>
              <a:off x="6504501" y="2094857"/>
              <a:ext cx="386367" cy="770647"/>
              <a:chOff x="1653183" y="1599569"/>
              <a:chExt cx="681475" cy="1359267"/>
            </a:xfrm>
          </p:grpSpPr>
          <p:sp>
            <p:nvSpPr>
              <p:cNvPr id="175" name="矩形 174"/>
              <p:cNvSpPr/>
              <p:nvPr/>
            </p:nvSpPr>
            <p:spPr>
              <a:xfrm rot="10800000">
                <a:off x="1653183" y="1599569"/>
                <a:ext cx="681475" cy="1359267"/>
              </a:xfrm>
              <a:prstGeom prst="rect">
                <a:avLst/>
              </a:prstGeom>
              <a:solidFill>
                <a:srgbClr val="83C8DD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6" name="橢圓 175"/>
              <p:cNvSpPr/>
              <p:nvPr/>
            </p:nvSpPr>
            <p:spPr>
              <a:xfrm rot="10800000">
                <a:off x="1824464" y="1808381"/>
                <a:ext cx="338927" cy="3389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橢圓 176"/>
              <p:cNvSpPr/>
              <p:nvPr/>
            </p:nvSpPr>
            <p:spPr>
              <a:xfrm rot="10800000">
                <a:off x="1824457" y="2395967"/>
                <a:ext cx="338927" cy="3389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78" name="向左箭號 177"/>
            <p:cNvSpPr/>
            <p:nvPr/>
          </p:nvSpPr>
          <p:spPr>
            <a:xfrm rot="10800000">
              <a:off x="6986485" y="2364257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6412990" y="3109432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100</a:t>
              </a:r>
              <a:endParaRPr lang="zh-TW" altLang="en-US" dirty="0"/>
            </a:p>
          </p:txBody>
        </p:sp>
      </p:grpSp>
      <p:sp>
        <p:nvSpPr>
          <p:cNvPr id="181" name="矩形 180"/>
          <p:cNvSpPr/>
          <p:nvPr/>
        </p:nvSpPr>
        <p:spPr>
          <a:xfrm>
            <a:off x="4230441" y="4226582"/>
            <a:ext cx="1332067" cy="17835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450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41308" y="4270978"/>
            <a:ext cx="4203385" cy="1667218"/>
            <a:chOff x="529210" y="4329115"/>
            <a:chExt cx="4496682" cy="1783550"/>
          </a:xfrm>
        </p:grpSpPr>
        <p:grpSp>
          <p:nvGrpSpPr>
            <p:cNvPr id="3" name="群組 2"/>
            <p:cNvGrpSpPr/>
            <p:nvPr/>
          </p:nvGrpSpPr>
          <p:grpSpPr>
            <a:xfrm>
              <a:off x="529210" y="4387765"/>
              <a:ext cx="4496682" cy="1688820"/>
              <a:chOff x="529210" y="4387765"/>
              <a:chExt cx="4496682" cy="1688820"/>
            </a:xfrm>
          </p:grpSpPr>
          <p:grpSp>
            <p:nvGrpSpPr>
              <p:cNvPr id="86" name="群組 85"/>
              <p:cNvGrpSpPr/>
              <p:nvPr/>
            </p:nvGrpSpPr>
            <p:grpSpPr>
              <a:xfrm>
                <a:off x="626529" y="4511314"/>
                <a:ext cx="386367" cy="1125164"/>
                <a:chOff x="6030915" y="2465587"/>
                <a:chExt cx="681475" cy="1984565"/>
              </a:xfrm>
            </p:grpSpPr>
            <p:grpSp>
              <p:nvGrpSpPr>
                <p:cNvPr id="87" name="群組 86"/>
                <p:cNvGrpSpPr/>
                <p:nvPr/>
              </p:nvGrpSpPr>
              <p:grpSpPr>
                <a:xfrm>
                  <a:off x="6030915" y="2465587"/>
                  <a:ext cx="681475" cy="1984565"/>
                  <a:chOff x="1653185" y="1808380"/>
                  <a:chExt cx="681475" cy="1984565"/>
                </a:xfrm>
              </p:grpSpPr>
              <p:sp>
                <p:nvSpPr>
                  <p:cNvPr id="89" name="矩形 88"/>
                  <p:cNvSpPr/>
                  <p:nvPr/>
                </p:nvSpPr>
                <p:spPr>
                  <a:xfrm rot="10800000">
                    <a:off x="1653185" y="1808380"/>
                    <a:ext cx="681475" cy="198456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90" name="橢圓 89"/>
                  <p:cNvSpPr/>
                  <p:nvPr/>
                </p:nvSpPr>
                <p:spPr>
                  <a:xfrm rot="10800000">
                    <a:off x="1824465" y="2077183"/>
                    <a:ext cx="338927" cy="338928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91" name="橢圓 90"/>
                  <p:cNvSpPr/>
                  <p:nvPr/>
                </p:nvSpPr>
                <p:spPr>
                  <a:xfrm rot="10800000">
                    <a:off x="1824465" y="3230074"/>
                    <a:ext cx="338927" cy="338928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88" name="文字方塊 87"/>
                <p:cNvSpPr txBox="1"/>
                <p:nvPr/>
              </p:nvSpPr>
              <p:spPr>
                <a:xfrm>
                  <a:off x="6181694" y="3073320"/>
                  <a:ext cx="359428" cy="9771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00" b="1" dirty="0" smtClean="0"/>
                    <a:t>‧</a:t>
                  </a:r>
                </a:p>
                <a:p>
                  <a:r>
                    <a:rPr lang="en-US" altLang="zh-TW" sz="1000" b="1" dirty="0" smtClean="0"/>
                    <a:t>‧</a:t>
                  </a:r>
                </a:p>
                <a:p>
                  <a:endParaRPr lang="en-US" altLang="zh-TW" sz="1000" b="1" dirty="0" smtClean="0"/>
                </a:p>
              </p:txBody>
            </p:sp>
          </p:grpSp>
          <p:grpSp>
            <p:nvGrpSpPr>
              <p:cNvPr id="92" name="群組 91"/>
              <p:cNvGrpSpPr/>
              <p:nvPr/>
            </p:nvGrpSpPr>
            <p:grpSpPr>
              <a:xfrm>
                <a:off x="1593137" y="4422040"/>
                <a:ext cx="386367" cy="1243550"/>
                <a:chOff x="6030917" y="2256778"/>
                <a:chExt cx="681475" cy="2193374"/>
              </a:xfrm>
            </p:grpSpPr>
            <p:grpSp>
              <p:nvGrpSpPr>
                <p:cNvPr id="93" name="群組 92"/>
                <p:cNvGrpSpPr/>
                <p:nvPr/>
              </p:nvGrpSpPr>
              <p:grpSpPr>
                <a:xfrm>
                  <a:off x="6030917" y="2256778"/>
                  <a:ext cx="681475" cy="2193374"/>
                  <a:chOff x="1653187" y="1599571"/>
                  <a:chExt cx="681475" cy="2193374"/>
                </a:xfrm>
              </p:grpSpPr>
              <p:sp>
                <p:nvSpPr>
                  <p:cNvPr id="95" name="矩形 94"/>
                  <p:cNvSpPr/>
                  <p:nvPr/>
                </p:nvSpPr>
                <p:spPr>
                  <a:xfrm rot="10800000">
                    <a:off x="1653187" y="1599571"/>
                    <a:ext cx="681475" cy="2193374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96" name="橢圓 95"/>
                  <p:cNvSpPr/>
                  <p:nvPr/>
                </p:nvSpPr>
                <p:spPr>
                  <a:xfrm rot="10800000">
                    <a:off x="1824464" y="1808381"/>
                    <a:ext cx="338927" cy="338928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97" name="橢圓 96"/>
                  <p:cNvSpPr/>
                  <p:nvPr/>
                </p:nvSpPr>
                <p:spPr>
                  <a:xfrm rot="10800000">
                    <a:off x="1824465" y="3230074"/>
                    <a:ext cx="338927" cy="338928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94" name="文字方塊 93"/>
                <p:cNvSpPr txBox="1"/>
                <p:nvPr/>
              </p:nvSpPr>
              <p:spPr>
                <a:xfrm>
                  <a:off x="6185013" y="2910139"/>
                  <a:ext cx="382262" cy="9771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000" b="1" dirty="0" smtClean="0"/>
                    <a:t>‧</a:t>
                  </a:r>
                </a:p>
                <a:p>
                  <a:r>
                    <a:rPr lang="en-US" altLang="zh-TW" sz="1000" b="1" dirty="0" smtClean="0"/>
                    <a:t>‧</a:t>
                  </a:r>
                </a:p>
                <a:p>
                  <a:r>
                    <a:rPr lang="en-US" altLang="zh-TW" sz="1000" b="1" dirty="0" smtClean="0"/>
                    <a:t>‧</a:t>
                  </a:r>
                </a:p>
              </p:txBody>
            </p:sp>
          </p:grpSp>
          <p:grpSp>
            <p:nvGrpSpPr>
              <p:cNvPr id="98" name="群組 97"/>
              <p:cNvGrpSpPr/>
              <p:nvPr/>
            </p:nvGrpSpPr>
            <p:grpSpPr>
              <a:xfrm>
                <a:off x="2550636" y="4397943"/>
                <a:ext cx="386367" cy="1243550"/>
                <a:chOff x="6030917" y="2256778"/>
                <a:chExt cx="681475" cy="2193374"/>
              </a:xfrm>
            </p:grpSpPr>
            <p:grpSp>
              <p:nvGrpSpPr>
                <p:cNvPr id="99" name="群組 98"/>
                <p:cNvGrpSpPr/>
                <p:nvPr/>
              </p:nvGrpSpPr>
              <p:grpSpPr>
                <a:xfrm>
                  <a:off x="6030917" y="2256778"/>
                  <a:ext cx="681475" cy="2193374"/>
                  <a:chOff x="1653187" y="1599571"/>
                  <a:chExt cx="681475" cy="2193374"/>
                </a:xfrm>
              </p:grpSpPr>
              <p:sp>
                <p:nvSpPr>
                  <p:cNvPr id="101" name="矩形 100"/>
                  <p:cNvSpPr/>
                  <p:nvPr/>
                </p:nvSpPr>
                <p:spPr>
                  <a:xfrm rot="10800000">
                    <a:off x="1653187" y="1599571"/>
                    <a:ext cx="681475" cy="2193374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2" name="橢圓 101"/>
                  <p:cNvSpPr/>
                  <p:nvPr/>
                </p:nvSpPr>
                <p:spPr>
                  <a:xfrm rot="10800000">
                    <a:off x="1824464" y="1808381"/>
                    <a:ext cx="338927" cy="338928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3" name="橢圓 102"/>
                  <p:cNvSpPr/>
                  <p:nvPr/>
                </p:nvSpPr>
                <p:spPr>
                  <a:xfrm rot="10800000">
                    <a:off x="1824465" y="3230074"/>
                    <a:ext cx="338927" cy="338928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100" name="文字方塊 99"/>
                <p:cNvSpPr txBox="1"/>
                <p:nvPr/>
              </p:nvSpPr>
              <p:spPr>
                <a:xfrm>
                  <a:off x="6185013" y="2910139"/>
                  <a:ext cx="382262" cy="9771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000" b="1" dirty="0" smtClean="0"/>
                    <a:t>‧</a:t>
                  </a:r>
                </a:p>
                <a:p>
                  <a:r>
                    <a:rPr lang="en-US" altLang="zh-TW" sz="1000" b="1" dirty="0" smtClean="0"/>
                    <a:t>‧</a:t>
                  </a:r>
                </a:p>
                <a:p>
                  <a:r>
                    <a:rPr lang="en-US" altLang="zh-TW" sz="1000" b="1" dirty="0" smtClean="0"/>
                    <a:t>‧</a:t>
                  </a:r>
                </a:p>
              </p:txBody>
            </p:sp>
          </p:grpSp>
          <p:grpSp>
            <p:nvGrpSpPr>
              <p:cNvPr id="104" name="群組 103"/>
              <p:cNvGrpSpPr/>
              <p:nvPr/>
            </p:nvGrpSpPr>
            <p:grpSpPr>
              <a:xfrm>
                <a:off x="3515356" y="4599115"/>
                <a:ext cx="386367" cy="954281"/>
                <a:chOff x="6030915" y="2256778"/>
                <a:chExt cx="681475" cy="1683161"/>
              </a:xfrm>
            </p:grpSpPr>
            <p:grpSp>
              <p:nvGrpSpPr>
                <p:cNvPr id="105" name="群組 104"/>
                <p:cNvGrpSpPr/>
                <p:nvPr/>
              </p:nvGrpSpPr>
              <p:grpSpPr>
                <a:xfrm>
                  <a:off x="6030915" y="2256778"/>
                  <a:ext cx="681475" cy="1683161"/>
                  <a:chOff x="1653185" y="1599571"/>
                  <a:chExt cx="681475" cy="1683161"/>
                </a:xfrm>
              </p:grpSpPr>
              <p:sp>
                <p:nvSpPr>
                  <p:cNvPr id="107" name="矩形 106"/>
                  <p:cNvSpPr/>
                  <p:nvPr/>
                </p:nvSpPr>
                <p:spPr>
                  <a:xfrm rot="10800000">
                    <a:off x="1653185" y="1599571"/>
                    <a:ext cx="681475" cy="168316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8" name="橢圓 107"/>
                  <p:cNvSpPr/>
                  <p:nvPr/>
                </p:nvSpPr>
                <p:spPr>
                  <a:xfrm rot="10800000">
                    <a:off x="1824464" y="1808381"/>
                    <a:ext cx="338927" cy="338928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9" name="橢圓 108"/>
                  <p:cNvSpPr/>
                  <p:nvPr/>
                </p:nvSpPr>
                <p:spPr>
                  <a:xfrm rot="10800000">
                    <a:off x="1824465" y="2696258"/>
                    <a:ext cx="338927" cy="338928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106" name="文字方塊 105"/>
                <p:cNvSpPr txBox="1"/>
                <p:nvPr/>
              </p:nvSpPr>
              <p:spPr>
                <a:xfrm>
                  <a:off x="6185013" y="2876539"/>
                  <a:ext cx="382262" cy="4342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000" b="1" dirty="0" smtClean="0"/>
                    <a:t>‧</a:t>
                  </a:r>
                </a:p>
              </p:txBody>
            </p:sp>
          </p:grpSp>
          <p:sp>
            <p:nvSpPr>
              <p:cNvPr id="110" name="向左箭號 109"/>
              <p:cNvSpPr/>
              <p:nvPr/>
            </p:nvSpPr>
            <p:spPr>
              <a:xfrm rot="10800000">
                <a:off x="1085616" y="4960074"/>
                <a:ext cx="434800" cy="243367"/>
              </a:xfrm>
              <a:prstGeom prst="lef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向左箭號 110"/>
              <p:cNvSpPr/>
              <p:nvPr/>
            </p:nvSpPr>
            <p:spPr>
              <a:xfrm rot="10800000">
                <a:off x="2047670" y="4960074"/>
                <a:ext cx="434800" cy="243367"/>
              </a:xfrm>
              <a:prstGeom prst="lef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2" name="向左箭號 111"/>
              <p:cNvSpPr/>
              <p:nvPr/>
            </p:nvSpPr>
            <p:spPr>
              <a:xfrm rot="10800000">
                <a:off x="2999369" y="4959579"/>
                <a:ext cx="434800" cy="243367"/>
              </a:xfrm>
              <a:prstGeom prst="lef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文字方塊 112"/>
              <p:cNvSpPr txBox="1"/>
              <p:nvPr/>
            </p:nvSpPr>
            <p:spPr>
              <a:xfrm>
                <a:off x="529210" y="5706492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700</a:t>
                </a:r>
                <a:endParaRPr lang="zh-TW" altLang="en-US" dirty="0"/>
              </a:p>
            </p:txBody>
          </p:sp>
          <p:sp>
            <p:nvSpPr>
              <p:cNvPr id="114" name="文字方塊 113"/>
              <p:cNvSpPr txBox="1"/>
              <p:nvPr/>
            </p:nvSpPr>
            <p:spPr>
              <a:xfrm>
                <a:off x="1437506" y="5707253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1000</a:t>
                </a:r>
                <a:endParaRPr lang="zh-TW" altLang="en-US" dirty="0"/>
              </a:p>
            </p:txBody>
          </p:sp>
          <p:sp>
            <p:nvSpPr>
              <p:cNvPr id="115" name="文字方塊 114"/>
              <p:cNvSpPr txBox="1"/>
              <p:nvPr/>
            </p:nvSpPr>
            <p:spPr>
              <a:xfrm>
                <a:off x="2393305" y="5705026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1000</a:t>
                </a:r>
                <a:endParaRPr lang="zh-TW" altLang="en-US" dirty="0"/>
              </a:p>
            </p:txBody>
          </p:sp>
          <p:sp>
            <p:nvSpPr>
              <p:cNvPr id="116" name="文字方塊 115"/>
              <p:cNvSpPr txBox="1"/>
              <p:nvPr/>
            </p:nvSpPr>
            <p:spPr>
              <a:xfrm>
                <a:off x="3424905" y="5705026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5</a:t>
                </a:r>
                <a:r>
                  <a:rPr lang="en-US" altLang="zh-TW" dirty="0" smtClean="0"/>
                  <a:t>00</a:t>
                </a:r>
                <a:endParaRPr lang="zh-TW" altLang="en-US" dirty="0"/>
              </a:p>
            </p:txBody>
          </p:sp>
          <p:grpSp>
            <p:nvGrpSpPr>
              <p:cNvPr id="117" name="群組 116"/>
              <p:cNvGrpSpPr/>
              <p:nvPr/>
            </p:nvGrpSpPr>
            <p:grpSpPr>
              <a:xfrm>
                <a:off x="4517904" y="4387765"/>
                <a:ext cx="386367" cy="1243550"/>
                <a:chOff x="6030917" y="2256778"/>
                <a:chExt cx="681475" cy="2193374"/>
              </a:xfrm>
            </p:grpSpPr>
            <p:grpSp>
              <p:nvGrpSpPr>
                <p:cNvPr id="118" name="群組 117"/>
                <p:cNvGrpSpPr/>
                <p:nvPr/>
              </p:nvGrpSpPr>
              <p:grpSpPr>
                <a:xfrm>
                  <a:off x="6030917" y="2256778"/>
                  <a:ext cx="681475" cy="2193374"/>
                  <a:chOff x="1653187" y="1599571"/>
                  <a:chExt cx="681475" cy="2193374"/>
                </a:xfrm>
              </p:grpSpPr>
              <p:sp>
                <p:nvSpPr>
                  <p:cNvPr id="120" name="矩形 119"/>
                  <p:cNvSpPr/>
                  <p:nvPr/>
                </p:nvSpPr>
                <p:spPr>
                  <a:xfrm rot="10800000">
                    <a:off x="1653187" y="1599571"/>
                    <a:ext cx="681475" cy="2193374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1" name="橢圓 120"/>
                  <p:cNvSpPr/>
                  <p:nvPr/>
                </p:nvSpPr>
                <p:spPr>
                  <a:xfrm rot="10800000">
                    <a:off x="1824464" y="1808381"/>
                    <a:ext cx="338927" cy="338928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2" name="橢圓 121"/>
                  <p:cNvSpPr/>
                  <p:nvPr/>
                </p:nvSpPr>
                <p:spPr>
                  <a:xfrm rot="10800000">
                    <a:off x="1824465" y="3230074"/>
                    <a:ext cx="338927" cy="338928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119" name="文字方塊 118"/>
                <p:cNvSpPr txBox="1"/>
                <p:nvPr/>
              </p:nvSpPr>
              <p:spPr>
                <a:xfrm>
                  <a:off x="6185013" y="2910139"/>
                  <a:ext cx="382262" cy="9771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000" b="1" dirty="0" smtClean="0"/>
                    <a:t>‧</a:t>
                  </a:r>
                </a:p>
                <a:p>
                  <a:r>
                    <a:rPr lang="en-US" altLang="zh-TW" sz="1000" b="1" dirty="0" smtClean="0"/>
                    <a:t>‧</a:t>
                  </a:r>
                </a:p>
                <a:p>
                  <a:r>
                    <a:rPr lang="en-US" altLang="zh-TW" sz="1000" b="1" dirty="0" smtClean="0"/>
                    <a:t>‧</a:t>
                  </a:r>
                </a:p>
              </p:txBody>
            </p:sp>
          </p:grpSp>
          <p:sp>
            <p:nvSpPr>
              <p:cNvPr id="123" name="向左箭號 122"/>
              <p:cNvSpPr/>
              <p:nvPr/>
            </p:nvSpPr>
            <p:spPr>
              <a:xfrm rot="10800000">
                <a:off x="3998248" y="4960074"/>
                <a:ext cx="434800" cy="243367"/>
              </a:xfrm>
              <a:prstGeom prst="lef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4" name="文字方塊 123"/>
              <p:cNvSpPr txBox="1"/>
              <p:nvPr/>
            </p:nvSpPr>
            <p:spPr>
              <a:xfrm>
                <a:off x="4328265" y="5683471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1000</a:t>
                </a:r>
                <a:endParaRPr lang="zh-TW" altLang="en-US" dirty="0"/>
              </a:p>
            </p:txBody>
          </p:sp>
        </p:grpSp>
        <p:sp>
          <p:nvSpPr>
            <p:cNvPr id="125" name="矩形 124"/>
            <p:cNvSpPr/>
            <p:nvPr/>
          </p:nvSpPr>
          <p:spPr>
            <a:xfrm>
              <a:off x="541033" y="4329115"/>
              <a:ext cx="1941438" cy="1783550"/>
            </a:xfrm>
            <a:prstGeom prst="rect">
              <a:avLst/>
            </a:prstGeom>
            <a:gradFill flip="none" rotWithShape="1">
              <a:gsLst>
                <a:gs pos="28000">
                  <a:schemeClr val="bg1"/>
                </a:gs>
                <a:gs pos="100000">
                  <a:schemeClr val="bg1">
                    <a:alpha val="8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Pre-trained </a:t>
            </a:r>
            <a:r>
              <a:rPr lang="en-US" altLang="zh-TW" dirty="0" err="1" smtClean="0"/>
              <a:t>DNN</a:t>
            </a:r>
            <a:r>
              <a:rPr lang="en-US" altLang="zh-TW" dirty="0" smtClean="0"/>
              <a:t> as </a:t>
            </a:r>
            <a:br>
              <a:rPr lang="en-US" altLang="zh-TW" dirty="0" smtClean="0"/>
            </a:br>
            <a:r>
              <a:rPr lang="en-US" altLang="zh-TW" dirty="0" smtClean="0"/>
              <a:t>Auto-encoder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14</a:t>
            </a:fld>
            <a:endParaRPr lang="en-US" dirty="0">
              <a:ea typeface="Segoe UI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279419" y="1463719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The target auto-encoder</a:t>
            </a:r>
            <a:endParaRPr lang="zh-TW" alt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1836900" y="1842688"/>
            <a:ext cx="5443749" cy="1678642"/>
            <a:chOff x="1836900" y="1842688"/>
            <a:chExt cx="5443749" cy="1678642"/>
          </a:xfrm>
        </p:grpSpPr>
        <p:grpSp>
          <p:nvGrpSpPr>
            <p:cNvPr id="37" name="群組 36"/>
            <p:cNvGrpSpPr/>
            <p:nvPr/>
          </p:nvGrpSpPr>
          <p:grpSpPr>
            <a:xfrm>
              <a:off x="1934219" y="1956059"/>
              <a:ext cx="386367" cy="1125164"/>
              <a:chOff x="6030915" y="2465587"/>
              <a:chExt cx="681475" cy="1984565"/>
            </a:xfrm>
          </p:grpSpPr>
          <p:grpSp>
            <p:nvGrpSpPr>
              <p:cNvPr id="80" name="群組 79"/>
              <p:cNvGrpSpPr/>
              <p:nvPr/>
            </p:nvGrpSpPr>
            <p:grpSpPr>
              <a:xfrm>
                <a:off x="6030915" y="2465587"/>
                <a:ext cx="681475" cy="1984565"/>
                <a:chOff x="1653185" y="1808380"/>
                <a:chExt cx="681475" cy="1984565"/>
              </a:xfrm>
            </p:grpSpPr>
            <p:sp>
              <p:nvSpPr>
                <p:cNvPr id="82" name="矩形 81"/>
                <p:cNvSpPr/>
                <p:nvPr/>
              </p:nvSpPr>
              <p:spPr>
                <a:xfrm rot="10800000">
                  <a:off x="1653185" y="1808380"/>
                  <a:ext cx="681475" cy="198456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3" name="橢圓 82"/>
                <p:cNvSpPr/>
                <p:nvPr/>
              </p:nvSpPr>
              <p:spPr>
                <a:xfrm rot="10800000">
                  <a:off x="1824465" y="2077183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4" name="橢圓 83"/>
                <p:cNvSpPr/>
                <p:nvPr/>
              </p:nvSpPr>
              <p:spPr>
                <a:xfrm rot="10800000">
                  <a:off x="1824465" y="3230074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81" name="文字方塊 80"/>
              <p:cNvSpPr txBox="1"/>
              <p:nvPr/>
            </p:nvSpPr>
            <p:spPr>
              <a:xfrm>
                <a:off x="6181694" y="3073320"/>
                <a:ext cx="359428" cy="977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  <a:p>
                <a:endParaRPr lang="en-US" altLang="zh-TW" sz="1000" b="1" dirty="0" smtClean="0"/>
              </a:p>
            </p:txBody>
          </p:sp>
        </p:grpSp>
        <p:grpSp>
          <p:nvGrpSpPr>
            <p:cNvPr id="38" name="群組 37"/>
            <p:cNvGrpSpPr/>
            <p:nvPr/>
          </p:nvGrpSpPr>
          <p:grpSpPr>
            <a:xfrm>
              <a:off x="2900827" y="1866785"/>
              <a:ext cx="386367" cy="1243550"/>
              <a:chOff x="6030917" y="2256778"/>
              <a:chExt cx="681475" cy="2193374"/>
            </a:xfrm>
          </p:grpSpPr>
          <p:grpSp>
            <p:nvGrpSpPr>
              <p:cNvPr id="75" name="群組 74"/>
              <p:cNvGrpSpPr/>
              <p:nvPr/>
            </p:nvGrpSpPr>
            <p:grpSpPr>
              <a:xfrm>
                <a:off x="6030917" y="2256778"/>
                <a:ext cx="681475" cy="2193374"/>
                <a:chOff x="1653187" y="1599571"/>
                <a:chExt cx="681475" cy="2193374"/>
              </a:xfrm>
            </p:grpSpPr>
            <p:sp>
              <p:nvSpPr>
                <p:cNvPr id="77" name="矩形 76"/>
                <p:cNvSpPr/>
                <p:nvPr/>
              </p:nvSpPr>
              <p:spPr>
                <a:xfrm rot="10800000">
                  <a:off x="1653187" y="1599571"/>
                  <a:ext cx="681475" cy="21933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橢圓 77"/>
                <p:cNvSpPr/>
                <p:nvPr/>
              </p:nvSpPr>
              <p:spPr>
                <a:xfrm rot="10800000">
                  <a:off x="1824464" y="1808381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9" name="橢圓 78"/>
                <p:cNvSpPr/>
                <p:nvPr/>
              </p:nvSpPr>
              <p:spPr>
                <a:xfrm rot="10800000">
                  <a:off x="1824465" y="3230074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6" name="文字方塊 75"/>
              <p:cNvSpPr txBox="1"/>
              <p:nvPr/>
            </p:nvSpPr>
            <p:spPr>
              <a:xfrm>
                <a:off x="6185013" y="2910139"/>
                <a:ext cx="382262" cy="977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</p:txBody>
          </p:sp>
        </p:grpSp>
        <p:grpSp>
          <p:nvGrpSpPr>
            <p:cNvPr id="39" name="群組 38"/>
            <p:cNvGrpSpPr/>
            <p:nvPr/>
          </p:nvGrpSpPr>
          <p:grpSpPr>
            <a:xfrm>
              <a:off x="3858326" y="1842688"/>
              <a:ext cx="386367" cy="1243550"/>
              <a:chOff x="6030917" y="2256778"/>
              <a:chExt cx="681475" cy="2193374"/>
            </a:xfrm>
          </p:grpSpPr>
          <p:grpSp>
            <p:nvGrpSpPr>
              <p:cNvPr id="70" name="群組 69"/>
              <p:cNvGrpSpPr/>
              <p:nvPr/>
            </p:nvGrpSpPr>
            <p:grpSpPr>
              <a:xfrm>
                <a:off x="6030917" y="2256778"/>
                <a:ext cx="681475" cy="2193374"/>
                <a:chOff x="1653187" y="1599571"/>
                <a:chExt cx="681475" cy="2193374"/>
              </a:xfrm>
            </p:grpSpPr>
            <p:sp>
              <p:nvSpPr>
                <p:cNvPr id="72" name="矩形 71"/>
                <p:cNvSpPr/>
                <p:nvPr/>
              </p:nvSpPr>
              <p:spPr>
                <a:xfrm rot="10800000">
                  <a:off x="1653187" y="1599571"/>
                  <a:ext cx="681475" cy="21933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3" name="橢圓 72"/>
                <p:cNvSpPr/>
                <p:nvPr/>
              </p:nvSpPr>
              <p:spPr>
                <a:xfrm rot="10800000">
                  <a:off x="1824464" y="1808381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4" name="橢圓 73"/>
                <p:cNvSpPr/>
                <p:nvPr/>
              </p:nvSpPr>
              <p:spPr>
                <a:xfrm rot="10800000">
                  <a:off x="1824465" y="3230074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1" name="文字方塊 70"/>
              <p:cNvSpPr txBox="1"/>
              <p:nvPr/>
            </p:nvSpPr>
            <p:spPr>
              <a:xfrm>
                <a:off x="6185013" y="2910139"/>
                <a:ext cx="382262" cy="977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</p:txBody>
          </p:sp>
        </p:grpSp>
        <p:grpSp>
          <p:nvGrpSpPr>
            <p:cNvPr id="40" name="群組 39"/>
            <p:cNvGrpSpPr/>
            <p:nvPr/>
          </p:nvGrpSpPr>
          <p:grpSpPr>
            <a:xfrm>
              <a:off x="4823046" y="2043860"/>
              <a:ext cx="386367" cy="954281"/>
              <a:chOff x="6030915" y="2256778"/>
              <a:chExt cx="681475" cy="1683161"/>
            </a:xfrm>
          </p:grpSpPr>
          <p:grpSp>
            <p:nvGrpSpPr>
              <p:cNvPr id="65" name="群組 64"/>
              <p:cNvGrpSpPr/>
              <p:nvPr/>
            </p:nvGrpSpPr>
            <p:grpSpPr>
              <a:xfrm>
                <a:off x="6030915" y="2256778"/>
                <a:ext cx="681475" cy="1683161"/>
                <a:chOff x="1653185" y="1599571"/>
                <a:chExt cx="681475" cy="1683161"/>
              </a:xfrm>
            </p:grpSpPr>
            <p:sp>
              <p:nvSpPr>
                <p:cNvPr id="67" name="矩形 66"/>
                <p:cNvSpPr/>
                <p:nvPr/>
              </p:nvSpPr>
              <p:spPr>
                <a:xfrm rot="10800000">
                  <a:off x="1653185" y="1599571"/>
                  <a:ext cx="681475" cy="168316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8" name="橢圓 67"/>
                <p:cNvSpPr/>
                <p:nvPr/>
              </p:nvSpPr>
              <p:spPr>
                <a:xfrm rot="10800000">
                  <a:off x="1824464" y="1808381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9" name="橢圓 68"/>
                <p:cNvSpPr/>
                <p:nvPr/>
              </p:nvSpPr>
              <p:spPr>
                <a:xfrm rot="10800000">
                  <a:off x="1824465" y="2696258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66" name="文字方塊 65"/>
              <p:cNvSpPr txBox="1"/>
              <p:nvPr/>
            </p:nvSpPr>
            <p:spPr>
              <a:xfrm>
                <a:off x="6185013" y="2876539"/>
                <a:ext cx="382262" cy="434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</p:txBody>
          </p:sp>
        </p:grpSp>
        <p:grpSp>
          <p:nvGrpSpPr>
            <p:cNvPr id="46" name="群組 45"/>
            <p:cNvGrpSpPr/>
            <p:nvPr/>
          </p:nvGrpSpPr>
          <p:grpSpPr>
            <a:xfrm>
              <a:off x="6860185" y="2309824"/>
              <a:ext cx="386367" cy="422353"/>
              <a:chOff x="1653181" y="1599567"/>
              <a:chExt cx="681475" cy="744946"/>
            </a:xfrm>
          </p:grpSpPr>
          <p:sp>
            <p:nvSpPr>
              <p:cNvPr id="63" name="矩形 62"/>
              <p:cNvSpPr/>
              <p:nvPr/>
            </p:nvSpPr>
            <p:spPr>
              <a:xfrm rot="10800000">
                <a:off x="1653181" y="1599567"/>
                <a:ext cx="681475" cy="744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橢圓 63"/>
              <p:cNvSpPr/>
              <p:nvPr/>
            </p:nvSpPr>
            <p:spPr>
              <a:xfrm rot="10800000">
                <a:off x="1824464" y="1808381"/>
                <a:ext cx="338927" cy="3389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7" name="向左箭號 46"/>
            <p:cNvSpPr/>
            <p:nvPr/>
          </p:nvSpPr>
          <p:spPr>
            <a:xfrm rot="10800000">
              <a:off x="2393306" y="2404819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向左箭號 47"/>
            <p:cNvSpPr/>
            <p:nvPr/>
          </p:nvSpPr>
          <p:spPr>
            <a:xfrm rot="10800000">
              <a:off x="3355360" y="2404819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向左箭號 48"/>
            <p:cNvSpPr/>
            <p:nvPr/>
          </p:nvSpPr>
          <p:spPr>
            <a:xfrm rot="10800000">
              <a:off x="4307059" y="2404324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向左箭號 49"/>
            <p:cNvSpPr/>
            <p:nvPr/>
          </p:nvSpPr>
          <p:spPr>
            <a:xfrm rot="10800000">
              <a:off x="5321808" y="2404820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1836900" y="315123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700</a:t>
              </a:r>
              <a:endParaRPr lang="zh-TW" altLang="en-US" dirty="0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2745196" y="3151998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1000</a:t>
              </a:r>
              <a:endParaRPr lang="zh-TW" altLang="en-US" dirty="0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3700995" y="3149771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1000</a:t>
              </a:r>
              <a:endParaRPr lang="zh-TW" altLang="en-US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4732595" y="314977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</a:t>
              </a:r>
              <a:r>
                <a:rPr lang="en-US" altLang="zh-TW" dirty="0" smtClean="0"/>
                <a:t>00</a:t>
              </a:r>
              <a:endParaRPr lang="zh-TW" altLang="en-US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839503" y="314977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20</a:t>
              </a:r>
              <a:endParaRPr lang="zh-TW" altLang="en-US" dirty="0"/>
            </a:p>
          </p:txBody>
        </p:sp>
        <p:grpSp>
          <p:nvGrpSpPr>
            <p:cNvPr id="57" name="群組 56"/>
            <p:cNvGrpSpPr/>
            <p:nvPr/>
          </p:nvGrpSpPr>
          <p:grpSpPr>
            <a:xfrm>
              <a:off x="5849416" y="2135196"/>
              <a:ext cx="386367" cy="770647"/>
              <a:chOff x="1653183" y="1599569"/>
              <a:chExt cx="681475" cy="1359267"/>
            </a:xfrm>
          </p:grpSpPr>
          <p:sp>
            <p:nvSpPr>
              <p:cNvPr id="60" name="矩形 59"/>
              <p:cNvSpPr/>
              <p:nvPr/>
            </p:nvSpPr>
            <p:spPr>
              <a:xfrm rot="10800000">
                <a:off x="1653183" y="1599569"/>
                <a:ext cx="681475" cy="1359267"/>
              </a:xfrm>
              <a:prstGeom prst="rect">
                <a:avLst/>
              </a:prstGeom>
              <a:solidFill>
                <a:srgbClr val="83C8DD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橢圓 60"/>
              <p:cNvSpPr/>
              <p:nvPr/>
            </p:nvSpPr>
            <p:spPr>
              <a:xfrm rot="10800000">
                <a:off x="1824464" y="1808381"/>
                <a:ext cx="338927" cy="3389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橢圓 61"/>
              <p:cNvSpPr/>
              <p:nvPr/>
            </p:nvSpPr>
            <p:spPr>
              <a:xfrm rot="10800000">
                <a:off x="1824457" y="2395967"/>
                <a:ext cx="338927" cy="3389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8" name="向左箭號 57"/>
            <p:cNvSpPr/>
            <p:nvPr/>
          </p:nvSpPr>
          <p:spPr>
            <a:xfrm rot="10800000">
              <a:off x="6331400" y="2404596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5757905" y="314977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100</a:t>
              </a:r>
              <a:endParaRPr lang="zh-TW" altLang="en-US" dirty="0"/>
            </a:p>
          </p:txBody>
        </p:sp>
      </p:grpSp>
      <p:sp>
        <p:nvSpPr>
          <p:cNvPr id="85" name="文字方塊 84"/>
          <p:cNvSpPr txBox="1"/>
          <p:nvPr/>
        </p:nvSpPr>
        <p:spPr>
          <a:xfrm>
            <a:off x="1930596" y="3677789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3</a:t>
            </a:r>
            <a:r>
              <a:rPr lang="en-US" altLang="zh-TW" sz="2400" b="1" baseline="30000" dirty="0" smtClean="0"/>
              <a:t>rd</a:t>
            </a:r>
            <a:r>
              <a:rPr lang="en-US" altLang="zh-TW" sz="2400" b="1" dirty="0" smtClean="0"/>
              <a:t> training</a:t>
            </a:r>
            <a:endParaRPr lang="zh-TW" altLang="en-US" sz="2400" b="1" dirty="0"/>
          </a:p>
        </p:txBody>
      </p:sp>
      <p:grpSp>
        <p:nvGrpSpPr>
          <p:cNvPr id="13" name="群組 12"/>
          <p:cNvGrpSpPr/>
          <p:nvPr/>
        </p:nvGrpSpPr>
        <p:grpSpPr>
          <a:xfrm>
            <a:off x="4758166" y="4293767"/>
            <a:ext cx="3536950" cy="1623777"/>
            <a:chOff x="4778110" y="4287481"/>
            <a:chExt cx="3651607" cy="1676415"/>
          </a:xfrm>
        </p:grpSpPr>
        <p:grpSp>
          <p:nvGrpSpPr>
            <p:cNvPr id="138" name="群組 137"/>
            <p:cNvGrpSpPr/>
            <p:nvPr/>
          </p:nvGrpSpPr>
          <p:grpSpPr>
            <a:xfrm>
              <a:off x="4935441" y="4287481"/>
              <a:ext cx="386367" cy="1243550"/>
              <a:chOff x="6030917" y="2256778"/>
              <a:chExt cx="681475" cy="2193374"/>
            </a:xfrm>
          </p:grpSpPr>
          <p:grpSp>
            <p:nvGrpSpPr>
              <p:cNvPr id="139" name="群組 138"/>
              <p:cNvGrpSpPr/>
              <p:nvPr/>
            </p:nvGrpSpPr>
            <p:grpSpPr>
              <a:xfrm>
                <a:off x="6030917" y="2256778"/>
                <a:ext cx="681475" cy="2193374"/>
                <a:chOff x="1653187" y="1599571"/>
                <a:chExt cx="681475" cy="2193374"/>
              </a:xfrm>
            </p:grpSpPr>
            <p:sp>
              <p:nvSpPr>
                <p:cNvPr id="141" name="矩形 140"/>
                <p:cNvSpPr/>
                <p:nvPr/>
              </p:nvSpPr>
              <p:spPr>
                <a:xfrm rot="10800000">
                  <a:off x="1653187" y="1599571"/>
                  <a:ext cx="681475" cy="21933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2" name="橢圓 141"/>
                <p:cNvSpPr/>
                <p:nvPr/>
              </p:nvSpPr>
              <p:spPr>
                <a:xfrm rot="10800000">
                  <a:off x="1824464" y="1808381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3" name="橢圓 142"/>
                <p:cNvSpPr/>
                <p:nvPr/>
              </p:nvSpPr>
              <p:spPr>
                <a:xfrm rot="10800000">
                  <a:off x="1824465" y="3230074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40" name="文字方塊 139"/>
              <p:cNvSpPr txBox="1"/>
              <p:nvPr/>
            </p:nvSpPr>
            <p:spPr>
              <a:xfrm>
                <a:off x="6185013" y="2910139"/>
                <a:ext cx="382262" cy="977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</p:txBody>
          </p:sp>
        </p:grpSp>
        <p:grpSp>
          <p:nvGrpSpPr>
            <p:cNvPr id="144" name="群組 143"/>
            <p:cNvGrpSpPr/>
            <p:nvPr/>
          </p:nvGrpSpPr>
          <p:grpSpPr>
            <a:xfrm>
              <a:off x="5900161" y="4488653"/>
              <a:ext cx="386367" cy="954281"/>
              <a:chOff x="6030915" y="2256778"/>
              <a:chExt cx="681475" cy="1683161"/>
            </a:xfrm>
          </p:grpSpPr>
          <p:grpSp>
            <p:nvGrpSpPr>
              <p:cNvPr id="145" name="群組 144"/>
              <p:cNvGrpSpPr/>
              <p:nvPr/>
            </p:nvGrpSpPr>
            <p:grpSpPr>
              <a:xfrm>
                <a:off x="6030915" y="2256778"/>
                <a:ext cx="681475" cy="1683161"/>
                <a:chOff x="1653185" y="1599571"/>
                <a:chExt cx="681475" cy="1683161"/>
              </a:xfrm>
            </p:grpSpPr>
            <p:sp>
              <p:nvSpPr>
                <p:cNvPr id="147" name="矩形 146"/>
                <p:cNvSpPr/>
                <p:nvPr/>
              </p:nvSpPr>
              <p:spPr>
                <a:xfrm rot="10800000">
                  <a:off x="1653185" y="1599571"/>
                  <a:ext cx="681475" cy="168316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8" name="橢圓 147"/>
                <p:cNvSpPr/>
                <p:nvPr/>
              </p:nvSpPr>
              <p:spPr>
                <a:xfrm rot="10800000">
                  <a:off x="1824464" y="1808381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9" name="橢圓 148"/>
                <p:cNvSpPr/>
                <p:nvPr/>
              </p:nvSpPr>
              <p:spPr>
                <a:xfrm rot="10800000">
                  <a:off x="1824465" y="2696258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46" name="文字方塊 145"/>
              <p:cNvSpPr txBox="1"/>
              <p:nvPr/>
            </p:nvSpPr>
            <p:spPr>
              <a:xfrm>
                <a:off x="6185013" y="2876539"/>
                <a:ext cx="382262" cy="434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</p:txBody>
          </p:sp>
        </p:grpSp>
        <p:sp>
          <p:nvSpPr>
            <p:cNvPr id="152" name="向左箭號 151"/>
            <p:cNvSpPr/>
            <p:nvPr/>
          </p:nvSpPr>
          <p:spPr>
            <a:xfrm rot="10800000">
              <a:off x="5384174" y="4849117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向左箭號 152"/>
            <p:cNvSpPr/>
            <p:nvPr/>
          </p:nvSpPr>
          <p:spPr>
            <a:xfrm rot="10800000">
              <a:off x="6398923" y="4849613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文字方塊 155"/>
            <p:cNvSpPr txBox="1"/>
            <p:nvPr/>
          </p:nvSpPr>
          <p:spPr>
            <a:xfrm>
              <a:off x="4778110" y="5594564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1000</a:t>
              </a:r>
              <a:endParaRPr lang="zh-TW" altLang="en-US" dirty="0"/>
            </a:p>
          </p:txBody>
        </p:sp>
        <p:sp>
          <p:nvSpPr>
            <p:cNvPr id="157" name="文字方塊 156"/>
            <p:cNvSpPr txBox="1"/>
            <p:nvPr/>
          </p:nvSpPr>
          <p:spPr>
            <a:xfrm>
              <a:off x="5809710" y="559456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</a:t>
              </a:r>
              <a:r>
                <a:rPr lang="en-US" altLang="zh-TW" dirty="0" smtClean="0"/>
                <a:t>00</a:t>
              </a:r>
              <a:endParaRPr lang="zh-TW" altLang="en-US" dirty="0"/>
            </a:p>
          </p:txBody>
        </p:sp>
        <p:grpSp>
          <p:nvGrpSpPr>
            <p:cNvPr id="158" name="群組 157"/>
            <p:cNvGrpSpPr/>
            <p:nvPr/>
          </p:nvGrpSpPr>
          <p:grpSpPr>
            <a:xfrm>
              <a:off x="6926531" y="4579989"/>
              <a:ext cx="386367" cy="770647"/>
              <a:chOff x="1653183" y="1599569"/>
              <a:chExt cx="681475" cy="1359267"/>
            </a:xfrm>
          </p:grpSpPr>
          <p:sp>
            <p:nvSpPr>
              <p:cNvPr id="159" name="矩形 158"/>
              <p:cNvSpPr/>
              <p:nvPr/>
            </p:nvSpPr>
            <p:spPr>
              <a:xfrm rot="10800000">
                <a:off x="1653183" y="1599569"/>
                <a:ext cx="681475" cy="1359267"/>
              </a:xfrm>
              <a:prstGeom prst="rect">
                <a:avLst/>
              </a:prstGeom>
              <a:solidFill>
                <a:srgbClr val="83C8DD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0" name="橢圓 159"/>
              <p:cNvSpPr/>
              <p:nvPr/>
            </p:nvSpPr>
            <p:spPr>
              <a:xfrm rot="10800000">
                <a:off x="1824464" y="1808381"/>
                <a:ext cx="338927" cy="3389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1" name="橢圓 160"/>
              <p:cNvSpPr/>
              <p:nvPr/>
            </p:nvSpPr>
            <p:spPr>
              <a:xfrm rot="10800000">
                <a:off x="1824457" y="2395967"/>
                <a:ext cx="338927" cy="3389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62" name="文字方塊 161"/>
            <p:cNvSpPr txBox="1"/>
            <p:nvPr/>
          </p:nvSpPr>
          <p:spPr>
            <a:xfrm>
              <a:off x="6835020" y="559456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100</a:t>
              </a:r>
              <a:endParaRPr lang="zh-TW" altLang="en-US" dirty="0"/>
            </a:p>
          </p:txBody>
        </p:sp>
        <p:sp>
          <p:nvSpPr>
            <p:cNvPr id="163" name="向左箭號 162"/>
            <p:cNvSpPr/>
            <p:nvPr/>
          </p:nvSpPr>
          <p:spPr>
            <a:xfrm rot="10800000">
              <a:off x="7406950" y="4857067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4" name="群組 163"/>
            <p:cNvGrpSpPr/>
            <p:nvPr/>
          </p:nvGrpSpPr>
          <p:grpSpPr>
            <a:xfrm>
              <a:off x="7933177" y="4485900"/>
              <a:ext cx="386367" cy="954281"/>
              <a:chOff x="6030915" y="2256778"/>
              <a:chExt cx="681475" cy="1683161"/>
            </a:xfrm>
          </p:grpSpPr>
          <p:grpSp>
            <p:nvGrpSpPr>
              <p:cNvPr id="165" name="群組 164"/>
              <p:cNvGrpSpPr/>
              <p:nvPr/>
            </p:nvGrpSpPr>
            <p:grpSpPr>
              <a:xfrm>
                <a:off x="6030915" y="2256778"/>
                <a:ext cx="681475" cy="1683161"/>
                <a:chOff x="1653185" y="1599571"/>
                <a:chExt cx="681475" cy="1683161"/>
              </a:xfrm>
            </p:grpSpPr>
            <p:sp>
              <p:nvSpPr>
                <p:cNvPr id="167" name="矩形 166"/>
                <p:cNvSpPr/>
                <p:nvPr/>
              </p:nvSpPr>
              <p:spPr>
                <a:xfrm rot="10800000">
                  <a:off x="1653185" y="1599571"/>
                  <a:ext cx="681475" cy="168316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8" name="橢圓 167"/>
                <p:cNvSpPr/>
                <p:nvPr/>
              </p:nvSpPr>
              <p:spPr>
                <a:xfrm rot="10800000">
                  <a:off x="1824464" y="1808381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9" name="橢圓 168"/>
                <p:cNvSpPr/>
                <p:nvPr/>
              </p:nvSpPr>
              <p:spPr>
                <a:xfrm rot="10800000">
                  <a:off x="1824465" y="2696258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66" name="文字方塊 165"/>
              <p:cNvSpPr txBox="1"/>
              <p:nvPr/>
            </p:nvSpPr>
            <p:spPr>
              <a:xfrm>
                <a:off x="6185013" y="2876539"/>
                <a:ext cx="382262" cy="434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</p:txBody>
          </p:sp>
        </p:grpSp>
        <p:sp>
          <p:nvSpPr>
            <p:cNvPr id="176" name="文字方塊 175"/>
            <p:cNvSpPr txBox="1"/>
            <p:nvPr/>
          </p:nvSpPr>
          <p:spPr>
            <a:xfrm>
              <a:off x="7860330" y="5557146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</a:t>
              </a:r>
              <a:r>
                <a:rPr lang="en-US" altLang="zh-TW" dirty="0" smtClean="0"/>
                <a:t>00</a:t>
              </a:r>
              <a:endParaRPr lang="zh-TW" altLang="en-US" dirty="0"/>
            </a:p>
          </p:txBody>
        </p:sp>
      </p:grpSp>
      <p:sp>
        <p:nvSpPr>
          <p:cNvPr id="177" name="文字方塊 176"/>
          <p:cNvSpPr txBox="1"/>
          <p:nvPr/>
        </p:nvSpPr>
        <p:spPr>
          <a:xfrm>
            <a:off x="5779559" y="3672470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4</a:t>
            </a:r>
            <a:r>
              <a:rPr lang="en-US" altLang="zh-TW" sz="2400" b="1" baseline="30000" dirty="0" smtClean="0"/>
              <a:t>th</a:t>
            </a:r>
            <a:r>
              <a:rPr lang="en-US" altLang="zh-TW" sz="2400" b="1" dirty="0" smtClean="0"/>
              <a:t> training</a:t>
            </a:r>
            <a:endParaRPr lang="zh-TW" altLang="en-US" sz="2400" b="1" dirty="0"/>
          </a:p>
        </p:txBody>
      </p:sp>
      <p:sp>
        <p:nvSpPr>
          <p:cNvPr id="178" name="矩形 177"/>
          <p:cNvSpPr/>
          <p:nvPr/>
        </p:nvSpPr>
        <p:spPr>
          <a:xfrm>
            <a:off x="4704309" y="4188701"/>
            <a:ext cx="1105446" cy="1667218"/>
          </a:xfrm>
          <a:prstGeom prst="rect">
            <a:avLst/>
          </a:prstGeom>
          <a:gradFill flip="none" rotWithShape="1">
            <a:gsLst>
              <a:gs pos="3000">
                <a:schemeClr val="bg1"/>
              </a:gs>
              <a:gs pos="100000">
                <a:schemeClr val="bg1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5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Pre-trained </a:t>
            </a:r>
            <a:r>
              <a:rPr lang="en-US" altLang="zh-TW" dirty="0" err="1" smtClean="0"/>
              <a:t>DNN</a:t>
            </a:r>
            <a:r>
              <a:rPr lang="en-US" altLang="zh-TW" dirty="0" smtClean="0"/>
              <a:t> as </a:t>
            </a:r>
            <a:br>
              <a:rPr lang="en-US" altLang="zh-TW" dirty="0" smtClean="0"/>
            </a:br>
            <a:r>
              <a:rPr lang="en-US" altLang="zh-TW" dirty="0" smtClean="0"/>
              <a:t>Auto-encoders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15</a:t>
            </a:fld>
            <a:endParaRPr lang="en-US" dirty="0">
              <a:ea typeface="Segoe UI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279419" y="1463719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The target auto-encoder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3595358" y="3681442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/>
            </a:lvl1pPr>
          </a:lstStyle>
          <a:p>
            <a:r>
              <a:rPr lang="en-US" altLang="zh-TW" dirty="0" smtClean="0"/>
              <a:t> 5</a:t>
            </a:r>
            <a:r>
              <a:rPr lang="en-US" altLang="zh-TW" baseline="30000" dirty="0" smtClean="0"/>
              <a:t>th  </a:t>
            </a:r>
            <a:r>
              <a:rPr lang="en-US" altLang="zh-TW" dirty="0" smtClean="0"/>
              <a:t>training</a:t>
            </a:r>
            <a:endParaRPr lang="zh-TW" altLang="en-US" dirty="0"/>
          </a:p>
        </p:txBody>
      </p:sp>
      <p:grpSp>
        <p:nvGrpSpPr>
          <p:cNvPr id="32" name="群組 31"/>
          <p:cNvGrpSpPr/>
          <p:nvPr/>
        </p:nvGrpSpPr>
        <p:grpSpPr>
          <a:xfrm>
            <a:off x="1836900" y="1842688"/>
            <a:ext cx="5443749" cy="1678642"/>
            <a:chOff x="1836900" y="1842688"/>
            <a:chExt cx="5443749" cy="1678642"/>
          </a:xfrm>
        </p:grpSpPr>
        <p:grpSp>
          <p:nvGrpSpPr>
            <p:cNvPr id="33" name="群組 32"/>
            <p:cNvGrpSpPr/>
            <p:nvPr/>
          </p:nvGrpSpPr>
          <p:grpSpPr>
            <a:xfrm>
              <a:off x="1934219" y="1956059"/>
              <a:ext cx="386367" cy="1125164"/>
              <a:chOff x="6030915" y="2465587"/>
              <a:chExt cx="681475" cy="1984565"/>
            </a:xfrm>
          </p:grpSpPr>
          <p:grpSp>
            <p:nvGrpSpPr>
              <p:cNvPr id="82" name="群組 81"/>
              <p:cNvGrpSpPr/>
              <p:nvPr/>
            </p:nvGrpSpPr>
            <p:grpSpPr>
              <a:xfrm>
                <a:off x="6030915" y="2465587"/>
                <a:ext cx="681475" cy="1984565"/>
                <a:chOff x="1653185" y="1808380"/>
                <a:chExt cx="681475" cy="1984565"/>
              </a:xfrm>
            </p:grpSpPr>
            <p:sp>
              <p:nvSpPr>
                <p:cNvPr id="84" name="矩形 83"/>
                <p:cNvSpPr/>
                <p:nvPr/>
              </p:nvSpPr>
              <p:spPr>
                <a:xfrm rot="10800000">
                  <a:off x="1653185" y="1808380"/>
                  <a:ext cx="681475" cy="198456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5" name="橢圓 84"/>
                <p:cNvSpPr/>
                <p:nvPr/>
              </p:nvSpPr>
              <p:spPr>
                <a:xfrm rot="10800000">
                  <a:off x="1824465" y="2077183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6" name="橢圓 85"/>
                <p:cNvSpPr/>
                <p:nvPr/>
              </p:nvSpPr>
              <p:spPr>
                <a:xfrm rot="10800000">
                  <a:off x="1824465" y="3230074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83" name="文字方塊 82"/>
              <p:cNvSpPr txBox="1"/>
              <p:nvPr/>
            </p:nvSpPr>
            <p:spPr>
              <a:xfrm>
                <a:off x="6181694" y="3073320"/>
                <a:ext cx="359428" cy="977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  <a:p>
                <a:endParaRPr lang="en-US" altLang="zh-TW" sz="1000" b="1" dirty="0" smtClean="0"/>
              </a:p>
            </p:txBody>
          </p:sp>
        </p:grpSp>
        <p:grpSp>
          <p:nvGrpSpPr>
            <p:cNvPr id="34" name="群組 33"/>
            <p:cNvGrpSpPr/>
            <p:nvPr/>
          </p:nvGrpSpPr>
          <p:grpSpPr>
            <a:xfrm>
              <a:off x="2900827" y="1866785"/>
              <a:ext cx="386367" cy="1243550"/>
              <a:chOff x="6030917" y="2256778"/>
              <a:chExt cx="681475" cy="2193374"/>
            </a:xfrm>
          </p:grpSpPr>
          <p:grpSp>
            <p:nvGrpSpPr>
              <p:cNvPr id="77" name="群組 76"/>
              <p:cNvGrpSpPr/>
              <p:nvPr/>
            </p:nvGrpSpPr>
            <p:grpSpPr>
              <a:xfrm>
                <a:off x="6030917" y="2256778"/>
                <a:ext cx="681475" cy="2193374"/>
                <a:chOff x="1653187" y="1599571"/>
                <a:chExt cx="681475" cy="2193374"/>
              </a:xfrm>
            </p:grpSpPr>
            <p:sp>
              <p:nvSpPr>
                <p:cNvPr id="79" name="矩形 78"/>
                <p:cNvSpPr/>
                <p:nvPr/>
              </p:nvSpPr>
              <p:spPr>
                <a:xfrm rot="10800000">
                  <a:off x="1653187" y="1599571"/>
                  <a:ext cx="681475" cy="21933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0" name="橢圓 79"/>
                <p:cNvSpPr/>
                <p:nvPr/>
              </p:nvSpPr>
              <p:spPr>
                <a:xfrm rot="10800000">
                  <a:off x="1824464" y="1808381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1" name="橢圓 80"/>
                <p:cNvSpPr/>
                <p:nvPr/>
              </p:nvSpPr>
              <p:spPr>
                <a:xfrm rot="10800000">
                  <a:off x="1824465" y="3230074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文字方塊 77"/>
              <p:cNvSpPr txBox="1"/>
              <p:nvPr/>
            </p:nvSpPr>
            <p:spPr>
              <a:xfrm>
                <a:off x="6185013" y="2910139"/>
                <a:ext cx="382262" cy="977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</p:txBody>
          </p:sp>
        </p:grpSp>
        <p:grpSp>
          <p:nvGrpSpPr>
            <p:cNvPr id="35" name="群組 34"/>
            <p:cNvGrpSpPr/>
            <p:nvPr/>
          </p:nvGrpSpPr>
          <p:grpSpPr>
            <a:xfrm>
              <a:off x="3858326" y="1842688"/>
              <a:ext cx="386367" cy="1243550"/>
              <a:chOff x="6030917" y="2256778"/>
              <a:chExt cx="681475" cy="2193374"/>
            </a:xfrm>
          </p:grpSpPr>
          <p:grpSp>
            <p:nvGrpSpPr>
              <p:cNvPr id="72" name="群組 71"/>
              <p:cNvGrpSpPr/>
              <p:nvPr/>
            </p:nvGrpSpPr>
            <p:grpSpPr>
              <a:xfrm>
                <a:off x="6030917" y="2256778"/>
                <a:ext cx="681475" cy="2193374"/>
                <a:chOff x="1653187" y="1599571"/>
                <a:chExt cx="681475" cy="2193374"/>
              </a:xfrm>
            </p:grpSpPr>
            <p:sp>
              <p:nvSpPr>
                <p:cNvPr id="74" name="矩形 73"/>
                <p:cNvSpPr/>
                <p:nvPr/>
              </p:nvSpPr>
              <p:spPr>
                <a:xfrm rot="10800000">
                  <a:off x="1653187" y="1599571"/>
                  <a:ext cx="681475" cy="21933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5" name="橢圓 74"/>
                <p:cNvSpPr/>
                <p:nvPr/>
              </p:nvSpPr>
              <p:spPr>
                <a:xfrm rot="10800000">
                  <a:off x="1824464" y="1808381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6" name="橢圓 75"/>
                <p:cNvSpPr/>
                <p:nvPr/>
              </p:nvSpPr>
              <p:spPr>
                <a:xfrm rot="10800000">
                  <a:off x="1824465" y="3230074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3" name="文字方塊 72"/>
              <p:cNvSpPr txBox="1"/>
              <p:nvPr/>
            </p:nvSpPr>
            <p:spPr>
              <a:xfrm>
                <a:off x="6185013" y="2910139"/>
                <a:ext cx="382262" cy="977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</p:txBody>
          </p:sp>
        </p:grpSp>
        <p:grpSp>
          <p:nvGrpSpPr>
            <p:cNvPr id="36" name="群組 35"/>
            <p:cNvGrpSpPr/>
            <p:nvPr/>
          </p:nvGrpSpPr>
          <p:grpSpPr>
            <a:xfrm>
              <a:off x="4823046" y="2043860"/>
              <a:ext cx="386367" cy="954281"/>
              <a:chOff x="6030915" y="2256778"/>
              <a:chExt cx="681475" cy="1683161"/>
            </a:xfrm>
          </p:grpSpPr>
          <p:grpSp>
            <p:nvGrpSpPr>
              <p:cNvPr id="67" name="群組 66"/>
              <p:cNvGrpSpPr/>
              <p:nvPr/>
            </p:nvGrpSpPr>
            <p:grpSpPr>
              <a:xfrm>
                <a:off x="6030915" y="2256778"/>
                <a:ext cx="681475" cy="1683161"/>
                <a:chOff x="1653185" y="1599571"/>
                <a:chExt cx="681475" cy="1683161"/>
              </a:xfrm>
            </p:grpSpPr>
            <p:sp>
              <p:nvSpPr>
                <p:cNvPr id="69" name="矩形 68"/>
                <p:cNvSpPr/>
                <p:nvPr/>
              </p:nvSpPr>
              <p:spPr>
                <a:xfrm rot="10800000">
                  <a:off x="1653185" y="1599571"/>
                  <a:ext cx="681475" cy="168316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0" name="橢圓 69"/>
                <p:cNvSpPr/>
                <p:nvPr/>
              </p:nvSpPr>
              <p:spPr>
                <a:xfrm rot="10800000">
                  <a:off x="1824464" y="1808381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1" name="橢圓 70"/>
                <p:cNvSpPr/>
                <p:nvPr/>
              </p:nvSpPr>
              <p:spPr>
                <a:xfrm rot="10800000">
                  <a:off x="1824465" y="2696258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68" name="文字方塊 67"/>
              <p:cNvSpPr txBox="1"/>
              <p:nvPr/>
            </p:nvSpPr>
            <p:spPr>
              <a:xfrm>
                <a:off x="6185013" y="2876539"/>
                <a:ext cx="382262" cy="434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</p:txBody>
          </p:sp>
        </p:grpSp>
        <p:grpSp>
          <p:nvGrpSpPr>
            <p:cNvPr id="41" name="群組 40"/>
            <p:cNvGrpSpPr/>
            <p:nvPr/>
          </p:nvGrpSpPr>
          <p:grpSpPr>
            <a:xfrm>
              <a:off x="6860185" y="2309824"/>
              <a:ext cx="386367" cy="422353"/>
              <a:chOff x="1653181" y="1599567"/>
              <a:chExt cx="681475" cy="744946"/>
            </a:xfrm>
          </p:grpSpPr>
          <p:sp>
            <p:nvSpPr>
              <p:cNvPr id="65" name="矩形 64"/>
              <p:cNvSpPr/>
              <p:nvPr/>
            </p:nvSpPr>
            <p:spPr>
              <a:xfrm rot="10800000">
                <a:off x="1653181" y="1599567"/>
                <a:ext cx="681475" cy="744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橢圓 65"/>
              <p:cNvSpPr/>
              <p:nvPr/>
            </p:nvSpPr>
            <p:spPr>
              <a:xfrm rot="10800000">
                <a:off x="1824464" y="1808381"/>
                <a:ext cx="338927" cy="3389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2" name="向左箭號 41"/>
            <p:cNvSpPr/>
            <p:nvPr/>
          </p:nvSpPr>
          <p:spPr>
            <a:xfrm rot="10800000">
              <a:off x="2393306" y="2404819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向左箭號 42"/>
            <p:cNvSpPr/>
            <p:nvPr/>
          </p:nvSpPr>
          <p:spPr>
            <a:xfrm rot="10800000">
              <a:off x="3355360" y="2404819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向左箭號 43"/>
            <p:cNvSpPr/>
            <p:nvPr/>
          </p:nvSpPr>
          <p:spPr>
            <a:xfrm rot="10800000">
              <a:off x="4307059" y="2404324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向左箭號 44"/>
            <p:cNvSpPr/>
            <p:nvPr/>
          </p:nvSpPr>
          <p:spPr>
            <a:xfrm rot="10800000">
              <a:off x="5321808" y="2404820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1836900" y="315123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700</a:t>
              </a:r>
              <a:endParaRPr lang="zh-TW" altLang="en-US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2745196" y="3151998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1000</a:t>
              </a:r>
              <a:endParaRPr lang="zh-TW" altLang="en-US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3700995" y="3149771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1000</a:t>
              </a:r>
              <a:endParaRPr lang="zh-TW" altLang="en-US" dirty="0"/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4732595" y="314977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</a:t>
              </a:r>
              <a:r>
                <a:rPr lang="en-US" altLang="zh-TW" dirty="0" smtClean="0"/>
                <a:t>00</a:t>
              </a:r>
              <a:endParaRPr lang="zh-TW" altLang="en-US" dirty="0"/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6839503" y="314977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20</a:t>
              </a:r>
              <a:endParaRPr lang="zh-TW" altLang="en-US" dirty="0"/>
            </a:p>
          </p:txBody>
        </p:sp>
        <p:grpSp>
          <p:nvGrpSpPr>
            <p:cNvPr id="59" name="群組 58"/>
            <p:cNvGrpSpPr/>
            <p:nvPr/>
          </p:nvGrpSpPr>
          <p:grpSpPr>
            <a:xfrm>
              <a:off x="5849416" y="2135196"/>
              <a:ext cx="386367" cy="770647"/>
              <a:chOff x="1653183" y="1599569"/>
              <a:chExt cx="681475" cy="1359267"/>
            </a:xfrm>
          </p:grpSpPr>
          <p:sp>
            <p:nvSpPr>
              <p:cNvPr id="62" name="矩形 61"/>
              <p:cNvSpPr/>
              <p:nvPr/>
            </p:nvSpPr>
            <p:spPr>
              <a:xfrm rot="10800000">
                <a:off x="1653183" y="1599569"/>
                <a:ext cx="681475" cy="1359267"/>
              </a:xfrm>
              <a:prstGeom prst="rect">
                <a:avLst/>
              </a:prstGeom>
              <a:solidFill>
                <a:srgbClr val="83C8DD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橢圓 62"/>
              <p:cNvSpPr/>
              <p:nvPr/>
            </p:nvSpPr>
            <p:spPr>
              <a:xfrm rot="10800000">
                <a:off x="1824464" y="1808381"/>
                <a:ext cx="338927" cy="3389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橢圓 63"/>
              <p:cNvSpPr/>
              <p:nvPr/>
            </p:nvSpPr>
            <p:spPr>
              <a:xfrm rot="10800000">
                <a:off x="1824457" y="2395967"/>
                <a:ext cx="338927" cy="3389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0" name="向左箭號 59"/>
            <p:cNvSpPr/>
            <p:nvPr/>
          </p:nvSpPr>
          <p:spPr>
            <a:xfrm rot="10800000">
              <a:off x="6331400" y="2404596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5757905" y="314977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100</a:t>
              </a:r>
              <a:endParaRPr lang="zh-TW" altLang="en-US" dirty="0"/>
            </a:p>
          </p:txBody>
        </p:sp>
      </p:grpSp>
      <p:grpSp>
        <p:nvGrpSpPr>
          <p:cNvPr id="87" name="群組 86"/>
          <p:cNvGrpSpPr/>
          <p:nvPr/>
        </p:nvGrpSpPr>
        <p:grpSpPr>
          <a:xfrm>
            <a:off x="1836900" y="4186229"/>
            <a:ext cx="5443749" cy="1678642"/>
            <a:chOff x="1836900" y="1842688"/>
            <a:chExt cx="5443749" cy="1678642"/>
          </a:xfrm>
        </p:grpSpPr>
        <p:grpSp>
          <p:nvGrpSpPr>
            <p:cNvPr id="88" name="群組 87"/>
            <p:cNvGrpSpPr/>
            <p:nvPr/>
          </p:nvGrpSpPr>
          <p:grpSpPr>
            <a:xfrm>
              <a:off x="1934219" y="1956059"/>
              <a:ext cx="386367" cy="1125164"/>
              <a:chOff x="6030915" y="2465587"/>
              <a:chExt cx="681475" cy="1984565"/>
            </a:xfrm>
          </p:grpSpPr>
          <p:grpSp>
            <p:nvGrpSpPr>
              <p:cNvPr id="125" name="群組 124"/>
              <p:cNvGrpSpPr/>
              <p:nvPr/>
            </p:nvGrpSpPr>
            <p:grpSpPr>
              <a:xfrm>
                <a:off x="6030915" y="2465587"/>
                <a:ext cx="681475" cy="1984565"/>
                <a:chOff x="1653185" y="1808380"/>
                <a:chExt cx="681475" cy="1984565"/>
              </a:xfrm>
            </p:grpSpPr>
            <p:sp>
              <p:nvSpPr>
                <p:cNvPr id="127" name="矩形 126"/>
                <p:cNvSpPr/>
                <p:nvPr/>
              </p:nvSpPr>
              <p:spPr>
                <a:xfrm rot="10800000">
                  <a:off x="1653185" y="1808380"/>
                  <a:ext cx="681475" cy="198456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8" name="橢圓 127"/>
                <p:cNvSpPr/>
                <p:nvPr/>
              </p:nvSpPr>
              <p:spPr>
                <a:xfrm rot="10800000">
                  <a:off x="1824465" y="2077183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9" name="橢圓 128"/>
                <p:cNvSpPr/>
                <p:nvPr/>
              </p:nvSpPr>
              <p:spPr>
                <a:xfrm rot="10800000">
                  <a:off x="1824465" y="3230074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26" name="文字方塊 125"/>
              <p:cNvSpPr txBox="1"/>
              <p:nvPr/>
            </p:nvSpPr>
            <p:spPr>
              <a:xfrm>
                <a:off x="6181694" y="3073320"/>
                <a:ext cx="359428" cy="977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  <a:p>
                <a:endParaRPr lang="en-US" altLang="zh-TW" sz="1000" b="1" dirty="0" smtClean="0"/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>
              <a:off x="2900827" y="1866785"/>
              <a:ext cx="386367" cy="1243550"/>
              <a:chOff x="6030917" y="2256778"/>
              <a:chExt cx="681475" cy="2193374"/>
            </a:xfrm>
          </p:grpSpPr>
          <p:grpSp>
            <p:nvGrpSpPr>
              <p:cNvPr id="120" name="群組 119"/>
              <p:cNvGrpSpPr/>
              <p:nvPr/>
            </p:nvGrpSpPr>
            <p:grpSpPr>
              <a:xfrm>
                <a:off x="6030917" y="2256778"/>
                <a:ext cx="681475" cy="2193374"/>
                <a:chOff x="1653187" y="1599571"/>
                <a:chExt cx="681475" cy="2193374"/>
              </a:xfrm>
            </p:grpSpPr>
            <p:sp>
              <p:nvSpPr>
                <p:cNvPr id="122" name="矩形 121"/>
                <p:cNvSpPr/>
                <p:nvPr/>
              </p:nvSpPr>
              <p:spPr>
                <a:xfrm rot="10800000">
                  <a:off x="1653187" y="1599571"/>
                  <a:ext cx="681475" cy="21933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3" name="橢圓 122"/>
                <p:cNvSpPr/>
                <p:nvPr/>
              </p:nvSpPr>
              <p:spPr>
                <a:xfrm rot="10800000">
                  <a:off x="1824464" y="1808381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4" name="橢圓 123"/>
                <p:cNvSpPr/>
                <p:nvPr/>
              </p:nvSpPr>
              <p:spPr>
                <a:xfrm rot="10800000">
                  <a:off x="1824465" y="3230074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21" name="文字方塊 120"/>
              <p:cNvSpPr txBox="1"/>
              <p:nvPr/>
            </p:nvSpPr>
            <p:spPr>
              <a:xfrm>
                <a:off x="6185013" y="2910139"/>
                <a:ext cx="382262" cy="977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</p:txBody>
          </p:sp>
        </p:grpSp>
        <p:grpSp>
          <p:nvGrpSpPr>
            <p:cNvPr id="90" name="群組 89"/>
            <p:cNvGrpSpPr/>
            <p:nvPr/>
          </p:nvGrpSpPr>
          <p:grpSpPr>
            <a:xfrm>
              <a:off x="3858326" y="1842688"/>
              <a:ext cx="386367" cy="1243550"/>
              <a:chOff x="6030917" y="2256778"/>
              <a:chExt cx="681475" cy="2193374"/>
            </a:xfrm>
          </p:grpSpPr>
          <p:grpSp>
            <p:nvGrpSpPr>
              <p:cNvPr id="115" name="群組 114"/>
              <p:cNvGrpSpPr/>
              <p:nvPr/>
            </p:nvGrpSpPr>
            <p:grpSpPr>
              <a:xfrm>
                <a:off x="6030917" y="2256778"/>
                <a:ext cx="681475" cy="2193374"/>
                <a:chOff x="1653187" y="1599571"/>
                <a:chExt cx="681475" cy="2193374"/>
              </a:xfrm>
            </p:grpSpPr>
            <p:sp>
              <p:nvSpPr>
                <p:cNvPr id="117" name="矩形 116"/>
                <p:cNvSpPr/>
                <p:nvPr/>
              </p:nvSpPr>
              <p:spPr>
                <a:xfrm rot="10800000">
                  <a:off x="1653187" y="1599571"/>
                  <a:ext cx="681475" cy="21933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8" name="橢圓 117"/>
                <p:cNvSpPr/>
                <p:nvPr/>
              </p:nvSpPr>
              <p:spPr>
                <a:xfrm rot="10800000">
                  <a:off x="1824464" y="1808381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9" name="橢圓 118"/>
                <p:cNvSpPr/>
                <p:nvPr/>
              </p:nvSpPr>
              <p:spPr>
                <a:xfrm rot="10800000">
                  <a:off x="1824465" y="3230074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16" name="文字方塊 115"/>
              <p:cNvSpPr txBox="1"/>
              <p:nvPr/>
            </p:nvSpPr>
            <p:spPr>
              <a:xfrm>
                <a:off x="6185013" y="2910139"/>
                <a:ext cx="382262" cy="977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  <a:p>
                <a:r>
                  <a:rPr lang="en-US" altLang="zh-TW" sz="1000" b="1" dirty="0" smtClean="0"/>
                  <a:t>‧</a:t>
                </a:r>
              </a:p>
            </p:txBody>
          </p:sp>
        </p:grpSp>
        <p:grpSp>
          <p:nvGrpSpPr>
            <p:cNvPr id="91" name="群組 90"/>
            <p:cNvGrpSpPr/>
            <p:nvPr/>
          </p:nvGrpSpPr>
          <p:grpSpPr>
            <a:xfrm>
              <a:off x="4823046" y="2043860"/>
              <a:ext cx="386367" cy="954281"/>
              <a:chOff x="6030915" y="2256778"/>
              <a:chExt cx="681475" cy="1683161"/>
            </a:xfrm>
          </p:grpSpPr>
          <p:grpSp>
            <p:nvGrpSpPr>
              <p:cNvPr id="110" name="群組 109"/>
              <p:cNvGrpSpPr/>
              <p:nvPr/>
            </p:nvGrpSpPr>
            <p:grpSpPr>
              <a:xfrm>
                <a:off x="6030915" y="2256778"/>
                <a:ext cx="681475" cy="1683161"/>
                <a:chOff x="1653185" y="1599571"/>
                <a:chExt cx="681475" cy="1683161"/>
              </a:xfrm>
            </p:grpSpPr>
            <p:sp>
              <p:nvSpPr>
                <p:cNvPr id="112" name="矩形 111"/>
                <p:cNvSpPr/>
                <p:nvPr/>
              </p:nvSpPr>
              <p:spPr>
                <a:xfrm rot="10800000">
                  <a:off x="1653185" y="1599571"/>
                  <a:ext cx="681475" cy="168316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3" name="橢圓 112"/>
                <p:cNvSpPr/>
                <p:nvPr/>
              </p:nvSpPr>
              <p:spPr>
                <a:xfrm rot="10800000">
                  <a:off x="1824464" y="1808381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4" name="橢圓 113"/>
                <p:cNvSpPr/>
                <p:nvPr/>
              </p:nvSpPr>
              <p:spPr>
                <a:xfrm rot="10800000">
                  <a:off x="1824465" y="2696258"/>
                  <a:ext cx="338927" cy="33892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11" name="文字方塊 110"/>
              <p:cNvSpPr txBox="1"/>
              <p:nvPr/>
            </p:nvSpPr>
            <p:spPr>
              <a:xfrm>
                <a:off x="6185013" y="2876539"/>
                <a:ext cx="382262" cy="434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b="1" dirty="0" smtClean="0"/>
                  <a:t>‧</a:t>
                </a:r>
              </a:p>
            </p:txBody>
          </p:sp>
        </p:grpSp>
        <p:grpSp>
          <p:nvGrpSpPr>
            <p:cNvPr id="92" name="群組 91"/>
            <p:cNvGrpSpPr/>
            <p:nvPr/>
          </p:nvGrpSpPr>
          <p:grpSpPr>
            <a:xfrm>
              <a:off x="6860185" y="2309824"/>
              <a:ext cx="386367" cy="422353"/>
              <a:chOff x="1653181" y="1599567"/>
              <a:chExt cx="681475" cy="744946"/>
            </a:xfrm>
          </p:grpSpPr>
          <p:sp>
            <p:nvSpPr>
              <p:cNvPr id="108" name="矩形 107"/>
              <p:cNvSpPr/>
              <p:nvPr/>
            </p:nvSpPr>
            <p:spPr>
              <a:xfrm rot="10800000">
                <a:off x="1653181" y="1599567"/>
                <a:ext cx="681475" cy="744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橢圓 108"/>
              <p:cNvSpPr/>
              <p:nvPr/>
            </p:nvSpPr>
            <p:spPr>
              <a:xfrm rot="10800000">
                <a:off x="1824464" y="1808381"/>
                <a:ext cx="338927" cy="3389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3" name="向左箭號 92"/>
            <p:cNvSpPr/>
            <p:nvPr/>
          </p:nvSpPr>
          <p:spPr>
            <a:xfrm rot="10800000">
              <a:off x="2393306" y="2404819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向左箭號 93"/>
            <p:cNvSpPr/>
            <p:nvPr/>
          </p:nvSpPr>
          <p:spPr>
            <a:xfrm rot="10800000">
              <a:off x="3355360" y="2404819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向左箭號 94"/>
            <p:cNvSpPr/>
            <p:nvPr/>
          </p:nvSpPr>
          <p:spPr>
            <a:xfrm rot="10800000">
              <a:off x="4307059" y="2404324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向左箭號 95"/>
            <p:cNvSpPr/>
            <p:nvPr/>
          </p:nvSpPr>
          <p:spPr>
            <a:xfrm rot="10800000">
              <a:off x="5321808" y="2404820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文字方塊 96"/>
            <p:cNvSpPr txBox="1"/>
            <p:nvPr/>
          </p:nvSpPr>
          <p:spPr>
            <a:xfrm>
              <a:off x="1836900" y="315123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700</a:t>
              </a:r>
              <a:endParaRPr lang="zh-TW" altLang="en-US" dirty="0"/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2745196" y="3151998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1000</a:t>
              </a:r>
              <a:endParaRPr lang="zh-TW" altLang="en-US" dirty="0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3700995" y="3149771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1000</a:t>
              </a:r>
              <a:endParaRPr lang="zh-TW" altLang="en-US" dirty="0"/>
            </a:p>
          </p:txBody>
        </p:sp>
        <p:sp>
          <p:nvSpPr>
            <p:cNvPr id="100" name="文字方塊 99"/>
            <p:cNvSpPr txBox="1"/>
            <p:nvPr/>
          </p:nvSpPr>
          <p:spPr>
            <a:xfrm>
              <a:off x="4732595" y="314977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</a:t>
              </a:r>
              <a:r>
                <a:rPr lang="en-US" altLang="zh-TW" dirty="0" smtClean="0"/>
                <a:t>00</a:t>
              </a:r>
              <a:endParaRPr lang="zh-TW" altLang="en-US" dirty="0"/>
            </a:p>
          </p:txBody>
        </p:sp>
        <p:sp>
          <p:nvSpPr>
            <p:cNvPr id="101" name="文字方塊 100"/>
            <p:cNvSpPr txBox="1"/>
            <p:nvPr/>
          </p:nvSpPr>
          <p:spPr>
            <a:xfrm>
              <a:off x="6839503" y="314977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20</a:t>
              </a:r>
              <a:endParaRPr lang="zh-TW" altLang="en-US" dirty="0"/>
            </a:p>
          </p:txBody>
        </p:sp>
        <p:grpSp>
          <p:nvGrpSpPr>
            <p:cNvPr id="102" name="群組 101"/>
            <p:cNvGrpSpPr/>
            <p:nvPr/>
          </p:nvGrpSpPr>
          <p:grpSpPr>
            <a:xfrm>
              <a:off x="5849416" y="2135196"/>
              <a:ext cx="386367" cy="770647"/>
              <a:chOff x="1653183" y="1599569"/>
              <a:chExt cx="681475" cy="1359267"/>
            </a:xfrm>
          </p:grpSpPr>
          <p:sp>
            <p:nvSpPr>
              <p:cNvPr id="105" name="矩形 104"/>
              <p:cNvSpPr/>
              <p:nvPr/>
            </p:nvSpPr>
            <p:spPr>
              <a:xfrm rot="10800000">
                <a:off x="1653183" y="1599569"/>
                <a:ext cx="681475" cy="1359267"/>
              </a:xfrm>
              <a:prstGeom prst="rect">
                <a:avLst/>
              </a:prstGeom>
              <a:solidFill>
                <a:srgbClr val="83C8DD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橢圓 105"/>
              <p:cNvSpPr/>
              <p:nvPr/>
            </p:nvSpPr>
            <p:spPr>
              <a:xfrm rot="10800000">
                <a:off x="1824464" y="1808381"/>
                <a:ext cx="338927" cy="3389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橢圓 106"/>
              <p:cNvSpPr/>
              <p:nvPr/>
            </p:nvSpPr>
            <p:spPr>
              <a:xfrm rot="10800000">
                <a:off x="1824457" y="2395967"/>
                <a:ext cx="338927" cy="3389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3" name="向左箭號 102"/>
            <p:cNvSpPr/>
            <p:nvPr/>
          </p:nvSpPr>
          <p:spPr>
            <a:xfrm rot="10800000">
              <a:off x="6331400" y="2404596"/>
              <a:ext cx="434800" cy="243367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文字方塊 103"/>
            <p:cNvSpPr txBox="1"/>
            <p:nvPr/>
          </p:nvSpPr>
          <p:spPr>
            <a:xfrm>
              <a:off x="5757905" y="314977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100</a:t>
              </a:r>
              <a:endParaRPr lang="zh-TW" altLang="en-US" dirty="0"/>
            </a:p>
          </p:txBody>
        </p:sp>
      </p:grpSp>
      <p:sp>
        <p:nvSpPr>
          <p:cNvPr id="130" name="向左箭號 129"/>
          <p:cNvSpPr/>
          <p:nvPr/>
        </p:nvSpPr>
        <p:spPr>
          <a:xfrm>
            <a:off x="1924512" y="5886634"/>
            <a:ext cx="5322040" cy="276686"/>
          </a:xfrm>
          <a:prstGeom prst="leftArrow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文字方塊 130"/>
          <p:cNvSpPr txBox="1"/>
          <p:nvPr/>
        </p:nvSpPr>
        <p:spPr>
          <a:xfrm>
            <a:off x="3345806" y="6189694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Fine tune the weights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96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How to Design a Good </a:t>
            </a:r>
            <a:r>
              <a:rPr lang="en-US" altLang="zh-TW" dirty="0"/>
              <a:t>A</a:t>
            </a:r>
            <a:r>
              <a:rPr lang="en-US" altLang="zh-TW" dirty="0" smtClean="0"/>
              <a:t>uto-encoder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787400"/>
            <a:ext cx="709613" cy="365125"/>
          </a:xfrm>
        </p:spPr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16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8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H</a:t>
            </a:r>
            <a:r>
              <a:rPr lang="en-US" altLang="zh-TW" dirty="0" smtClean="0"/>
              <a:t>yper Parameters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layers of encoder and decoder</a:t>
            </a:r>
          </a:p>
          <a:p>
            <a:r>
              <a:rPr lang="en-US" altLang="zh-TW" dirty="0" smtClean="0"/>
              <a:t>The dimensions of each layer</a:t>
            </a:r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dimensions of the code should be lower than the input</a:t>
            </a:r>
          </a:p>
          <a:p>
            <a:r>
              <a:rPr lang="en-US" altLang="zh-TW" dirty="0" smtClean="0"/>
              <a:t>Pre-train or not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17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6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Most </a:t>
            </a:r>
            <a:r>
              <a:rPr lang="en-US" altLang="zh-TW" dirty="0"/>
              <a:t>I</a:t>
            </a:r>
            <a:r>
              <a:rPr lang="en-US" altLang="zh-TW" dirty="0" smtClean="0"/>
              <a:t>mportant </a:t>
            </a:r>
            <a:r>
              <a:rPr lang="en-US" altLang="zh-TW" dirty="0"/>
              <a:t>O</a:t>
            </a:r>
            <a:r>
              <a:rPr lang="en-US" altLang="zh-TW" dirty="0" smtClean="0"/>
              <a:t>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If the dimension of hidden layers is higher than the input layer</a:t>
            </a:r>
          </a:p>
          <a:p>
            <a:pPr lvl="1"/>
            <a:r>
              <a:rPr lang="en-US" altLang="zh-TW" dirty="0" smtClean="0"/>
              <a:t>Need some regularizations to make sure the sparsity of the hidden layer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18</a:t>
            </a:fld>
            <a:endParaRPr lang="en-US" dirty="0">
              <a:ea typeface="Segoe UI" panose="020B0502040204020203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928441"/>
              </p:ext>
            </p:extLst>
          </p:nvPr>
        </p:nvGraphicFramePr>
        <p:xfrm>
          <a:off x="1776919" y="3527361"/>
          <a:ext cx="489626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96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880921"/>
              </p:ext>
            </p:extLst>
          </p:nvPr>
        </p:nvGraphicFramePr>
        <p:xfrm>
          <a:off x="3761363" y="3002063"/>
          <a:ext cx="460442" cy="2926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04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1297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297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297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297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297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297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297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297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cxnSp>
        <p:nvCxnSpPr>
          <p:cNvPr id="8" name="直線單箭頭接點 7"/>
          <p:cNvCxnSpPr>
            <a:stCxn id="5" idx="3"/>
            <a:endCxn id="6" idx="1"/>
          </p:cNvCxnSpPr>
          <p:nvPr/>
        </p:nvCxnSpPr>
        <p:spPr>
          <a:xfrm>
            <a:off x="2266545" y="4454461"/>
            <a:ext cx="1494818" cy="10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261184" y="3742136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Nothing be </a:t>
            </a:r>
          </a:p>
          <a:p>
            <a:r>
              <a:rPr lang="en-US" altLang="zh-TW" dirty="0" smtClean="0"/>
              <a:t>trained</a:t>
            </a:r>
            <a:endParaRPr lang="zh-TW" alt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461340"/>
              </p:ext>
            </p:extLst>
          </p:nvPr>
        </p:nvGraphicFramePr>
        <p:xfrm>
          <a:off x="5256181" y="3527361"/>
          <a:ext cx="489626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96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102843"/>
              </p:ext>
            </p:extLst>
          </p:nvPr>
        </p:nvGraphicFramePr>
        <p:xfrm>
          <a:off x="7240625" y="3002063"/>
          <a:ext cx="460442" cy="2926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04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1297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297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297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297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297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297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297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297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cxnSp>
        <p:nvCxnSpPr>
          <p:cNvPr id="15" name="直線單箭頭接點 14"/>
          <p:cNvCxnSpPr>
            <a:stCxn id="13" idx="3"/>
            <a:endCxn id="14" idx="1"/>
          </p:cNvCxnSpPr>
          <p:nvPr/>
        </p:nvCxnSpPr>
        <p:spPr>
          <a:xfrm>
            <a:off x="5745807" y="4454461"/>
            <a:ext cx="1494818" cy="10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812992" y="3742135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Something </a:t>
            </a:r>
          </a:p>
          <a:p>
            <a:r>
              <a:rPr lang="en-US" altLang="zh-TW" dirty="0" smtClean="0"/>
              <a:t>be trained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612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Generative Adversarial Network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787400"/>
            <a:ext cx="709613" cy="365125"/>
          </a:xfrm>
        </p:spPr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19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75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Auto-encoder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787400"/>
            <a:ext cx="709613" cy="365125"/>
          </a:xfrm>
        </p:spPr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2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39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Creation of </a:t>
            </a:r>
            <a:r>
              <a:rPr lang="en-US" altLang="zh-TW" dirty="0" err="1" smtClean="0"/>
              <a:t>NNs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Traditional </a:t>
            </a:r>
            <a:r>
              <a:rPr lang="en-US" altLang="zh-TW" dirty="0" err="1" smtClean="0"/>
              <a:t>NNs</a:t>
            </a:r>
            <a:r>
              <a:rPr lang="en-US" altLang="zh-TW" dirty="0" smtClean="0"/>
              <a:t> is a supervised learning model</a:t>
            </a:r>
          </a:p>
          <a:p>
            <a:pPr lvl="1"/>
            <a:r>
              <a:rPr lang="en-US" altLang="zh-TW" dirty="0" smtClean="0"/>
              <a:t>Learn knowledge from labeled data</a:t>
            </a:r>
          </a:p>
          <a:p>
            <a:pPr lvl="1"/>
            <a:r>
              <a:rPr lang="en-US" altLang="zh-TW" dirty="0" smtClean="0"/>
              <a:t>The knowledge is based on the label</a:t>
            </a:r>
          </a:p>
          <a:p>
            <a:pPr lvl="1"/>
            <a:r>
              <a:rPr lang="en-US" altLang="zh-TW" dirty="0" smtClean="0"/>
              <a:t>Cannot have some creativity</a:t>
            </a:r>
          </a:p>
          <a:p>
            <a:r>
              <a:rPr lang="en-US" altLang="zh-TW" dirty="0" smtClean="0"/>
              <a:t>How about creating data by machine?</a:t>
            </a:r>
          </a:p>
          <a:p>
            <a:pPr lvl="1"/>
            <a:r>
              <a:rPr lang="en-US" altLang="zh-TW" dirty="0" smtClean="0"/>
              <a:t>Auto-encoder</a:t>
            </a:r>
          </a:p>
          <a:p>
            <a:pPr lvl="2"/>
            <a:r>
              <a:rPr lang="en-US" altLang="zh-TW" dirty="0" smtClean="0"/>
              <a:t>The decoder in auto-encoder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20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0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Generator in </a:t>
            </a:r>
            <a:r>
              <a:rPr lang="en-US" altLang="zh-TW" dirty="0" err="1" smtClean="0"/>
              <a:t>GANs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21</a:t>
            </a:fld>
            <a:endParaRPr lang="en-US" dirty="0">
              <a:ea typeface="Segoe UI" panose="020B0502040204020203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94" y="1602062"/>
            <a:ext cx="506012" cy="3907875"/>
          </a:xfrm>
          <a:prstGeom prst="rect">
            <a:avLst/>
          </a:prstGeom>
        </p:spPr>
      </p:pic>
      <p:cxnSp>
        <p:nvCxnSpPr>
          <p:cNvPr id="15" name="直線單箭頭接點 14"/>
          <p:cNvCxnSpPr/>
          <p:nvPr/>
        </p:nvCxnSpPr>
        <p:spPr>
          <a:xfrm flipV="1">
            <a:off x="2297706" y="3555999"/>
            <a:ext cx="893067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857773" y="3555998"/>
            <a:ext cx="893067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群組 19"/>
          <p:cNvGrpSpPr/>
          <p:nvPr/>
        </p:nvGrpSpPr>
        <p:grpSpPr>
          <a:xfrm>
            <a:off x="3190773" y="2755899"/>
            <a:ext cx="2667000" cy="1600200"/>
            <a:chOff x="3190773" y="2755899"/>
            <a:chExt cx="2667000" cy="1600200"/>
          </a:xfrm>
        </p:grpSpPr>
        <p:sp>
          <p:nvSpPr>
            <p:cNvPr id="14" name="圓角矩形 13"/>
            <p:cNvSpPr/>
            <p:nvPr/>
          </p:nvSpPr>
          <p:spPr>
            <a:xfrm>
              <a:off x="3190773" y="2755899"/>
              <a:ext cx="2667000" cy="1600200"/>
            </a:xfrm>
            <a:prstGeom prst="roundRect">
              <a:avLst>
                <a:gd name="adj" fmla="val 5556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542273" y="3109722"/>
              <a:ext cx="196399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600" dirty="0" smtClean="0">
                  <a:solidFill>
                    <a:schemeClr val="bg1"/>
                  </a:solidFill>
                </a:rPr>
                <a:t>Generator </a:t>
              </a:r>
            </a:p>
            <a:p>
              <a:pPr algn="ctr"/>
              <a:r>
                <a:rPr lang="en-US" altLang="zh-TW" sz="2600" dirty="0" smtClean="0">
                  <a:solidFill>
                    <a:schemeClr val="bg1"/>
                  </a:solidFill>
                </a:rPr>
                <a:t>(G)</a:t>
              </a:r>
              <a:endParaRPr lang="zh-TW" altLang="en-US" sz="2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765343" y="5540654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Representation code</a:t>
            </a:r>
            <a:endParaRPr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6" t="13480" r="25238" b="38608"/>
          <a:stretch/>
        </p:blipFill>
        <p:spPr>
          <a:xfrm>
            <a:off x="6868544" y="2857309"/>
            <a:ext cx="1782964" cy="149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5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Is Generated Data Real Enough?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8699" y="1608364"/>
            <a:ext cx="7903029" cy="180593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Discriminator</a:t>
            </a:r>
          </a:p>
          <a:p>
            <a:pPr lvl="1"/>
            <a:r>
              <a:rPr lang="en-US" altLang="zh-TW" dirty="0" smtClean="0"/>
              <a:t>Used to distinguish the true input object from the generated fake one</a:t>
            </a:r>
          </a:p>
          <a:p>
            <a:r>
              <a:rPr lang="en-US" altLang="zh-TW" dirty="0" smtClean="0"/>
              <a:t>The goal of G is to confuse the discriminator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22</a:t>
            </a:fld>
            <a:endParaRPr lang="en-US" dirty="0">
              <a:ea typeface="Segoe UI" panose="020B0502040204020203" pitchFamily="34" charset="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1926292" y="4521199"/>
            <a:ext cx="893067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5486359" y="4521198"/>
            <a:ext cx="893067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2819359" y="3721099"/>
            <a:ext cx="2667000" cy="1600200"/>
            <a:chOff x="3190773" y="2755899"/>
            <a:chExt cx="2667000" cy="1600200"/>
          </a:xfrm>
        </p:grpSpPr>
        <p:sp>
          <p:nvSpPr>
            <p:cNvPr id="14" name="圓角矩形 13"/>
            <p:cNvSpPr/>
            <p:nvPr/>
          </p:nvSpPr>
          <p:spPr>
            <a:xfrm>
              <a:off x="3190773" y="2755899"/>
              <a:ext cx="2667000" cy="1600200"/>
            </a:xfrm>
            <a:prstGeom prst="roundRect">
              <a:avLst>
                <a:gd name="adj" fmla="val 5556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3395598" y="3109722"/>
              <a:ext cx="225734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600" dirty="0" smtClean="0">
                  <a:solidFill>
                    <a:schemeClr val="bg1"/>
                  </a:solidFill>
                </a:rPr>
                <a:t>Discriminator</a:t>
              </a:r>
            </a:p>
            <a:p>
              <a:pPr algn="ctr"/>
              <a:r>
                <a:rPr lang="en-US" altLang="zh-TW" sz="2600" dirty="0" smtClean="0">
                  <a:solidFill>
                    <a:schemeClr val="bg1"/>
                  </a:solidFill>
                </a:rPr>
                <a:t>(D)</a:t>
              </a:r>
              <a:endParaRPr lang="zh-TW" altLang="en-US" sz="2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6379426" y="4336532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Is the dog real or not</a:t>
            </a:r>
            <a:r>
              <a:rPr lang="zh-TW" altLang="en-US" dirty="0" smtClean="0"/>
              <a:t>？</a:t>
            </a:r>
            <a:endParaRPr lang="zh-TW" altLang="en-US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66" t="13480" r="25238" b="38608"/>
          <a:stretch/>
        </p:blipFill>
        <p:spPr>
          <a:xfrm>
            <a:off x="241056" y="3859092"/>
            <a:ext cx="1575285" cy="132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Brief </a:t>
            </a:r>
            <a:r>
              <a:rPr lang="en-US" altLang="zh-TW" dirty="0"/>
              <a:t>O</a:t>
            </a:r>
            <a:r>
              <a:rPr lang="en-US" altLang="zh-TW" dirty="0" smtClean="0"/>
              <a:t>verview of </a:t>
            </a:r>
            <a:r>
              <a:rPr lang="en-US" altLang="zh-TW" dirty="0" err="1" smtClean="0"/>
              <a:t>GANs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23</a:t>
            </a:fld>
            <a:endParaRPr lang="en-US" dirty="0">
              <a:ea typeface="Segoe UI" panose="020B0502040204020203" pitchFamily="34" charset="0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838268" y="2027322"/>
            <a:ext cx="7805698" cy="2306733"/>
            <a:chOff x="1194794" y="1490293"/>
            <a:chExt cx="7805698" cy="2306733"/>
          </a:xfrm>
        </p:grpSpPr>
        <p:cxnSp>
          <p:nvCxnSpPr>
            <p:cNvPr id="13" name="直線單箭頭接點 12"/>
            <p:cNvCxnSpPr/>
            <p:nvPr/>
          </p:nvCxnSpPr>
          <p:spPr>
            <a:xfrm>
              <a:off x="4889405" y="2632362"/>
              <a:ext cx="521994" cy="21496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群組 2"/>
            <p:cNvGrpSpPr/>
            <p:nvPr/>
          </p:nvGrpSpPr>
          <p:grpSpPr>
            <a:xfrm>
              <a:off x="1194794" y="1490293"/>
              <a:ext cx="2898602" cy="2284138"/>
              <a:chOff x="1791694" y="1602062"/>
              <a:chExt cx="4959146" cy="3907875"/>
            </a:xfrm>
          </p:grpSpPr>
          <p:cxnSp>
            <p:nvCxnSpPr>
              <p:cNvPr id="20" name="直線單箭頭接點 19"/>
              <p:cNvCxnSpPr/>
              <p:nvPr/>
            </p:nvCxnSpPr>
            <p:spPr>
              <a:xfrm flipV="1">
                <a:off x="2297706" y="3555999"/>
                <a:ext cx="893067" cy="1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5857773" y="3555998"/>
                <a:ext cx="893067" cy="1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群組 23"/>
              <p:cNvGrpSpPr/>
              <p:nvPr/>
            </p:nvGrpSpPr>
            <p:grpSpPr>
              <a:xfrm>
                <a:off x="3190773" y="2755899"/>
                <a:ext cx="2667000" cy="1600200"/>
                <a:chOff x="3190773" y="2755899"/>
                <a:chExt cx="2667000" cy="1600200"/>
              </a:xfrm>
            </p:grpSpPr>
            <p:sp>
              <p:nvSpPr>
                <p:cNvPr id="25" name="圓角矩形 24"/>
                <p:cNvSpPr/>
                <p:nvPr/>
              </p:nvSpPr>
              <p:spPr>
                <a:xfrm>
                  <a:off x="3190773" y="2755899"/>
                  <a:ext cx="2667000" cy="1600200"/>
                </a:xfrm>
                <a:prstGeom prst="roundRect">
                  <a:avLst>
                    <a:gd name="adj" fmla="val 5556"/>
                  </a:avLst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6" name="文字方塊 25"/>
                <p:cNvSpPr txBox="1"/>
                <p:nvPr/>
              </p:nvSpPr>
              <p:spPr>
                <a:xfrm>
                  <a:off x="3401354" y="3055759"/>
                  <a:ext cx="2189094" cy="10004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600" dirty="0" smtClean="0">
                      <a:solidFill>
                        <a:schemeClr val="bg1"/>
                      </a:solidFill>
                    </a:rPr>
                    <a:t>Generator </a:t>
                  </a:r>
                </a:p>
                <a:p>
                  <a:pPr algn="ctr"/>
                  <a:r>
                    <a:rPr lang="en-US" altLang="zh-TW" sz="1600" dirty="0" smtClean="0">
                      <a:solidFill>
                        <a:schemeClr val="bg1"/>
                      </a:solidFill>
                    </a:rPr>
                    <a:t>(G)</a:t>
                  </a:r>
                  <a:endParaRPr lang="zh-TW" alt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1694" y="1602062"/>
                <a:ext cx="506012" cy="3907875"/>
              </a:xfrm>
              <a:prstGeom prst="rect">
                <a:avLst/>
              </a:prstGeom>
              <a:ln>
                <a:tailEnd type="triangle"/>
              </a:ln>
            </p:spPr>
          </p:pic>
        </p:grpSp>
        <p:cxnSp>
          <p:nvCxnSpPr>
            <p:cNvPr id="32" name="直線單箭頭接點 31"/>
            <p:cNvCxnSpPr/>
            <p:nvPr/>
          </p:nvCxnSpPr>
          <p:spPr>
            <a:xfrm flipV="1">
              <a:off x="6945225" y="3100016"/>
              <a:ext cx="521994" cy="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群組 27"/>
            <p:cNvGrpSpPr/>
            <p:nvPr/>
          </p:nvGrpSpPr>
          <p:grpSpPr>
            <a:xfrm>
              <a:off x="5411399" y="2637629"/>
              <a:ext cx="1533826" cy="906062"/>
              <a:chOff x="3190773" y="2755899"/>
              <a:chExt cx="2708899" cy="1600200"/>
            </a:xfrm>
          </p:grpSpPr>
          <p:sp>
            <p:nvSpPr>
              <p:cNvPr id="30" name="圓角矩形 29"/>
              <p:cNvSpPr/>
              <p:nvPr/>
            </p:nvSpPr>
            <p:spPr>
              <a:xfrm>
                <a:off x="3190773" y="2755899"/>
                <a:ext cx="2667000" cy="1600200"/>
              </a:xfrm>
              <a:prstGeom prst="roundRect">
                <a:avLst>
                  <a:gd name="adj" fmla="val 5556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文字方塊 30"/>
              <p:cNvSpPr txBox="1"/>
              <p:nvPr/>
            </p:nvSpPr>
            <p:spPr>
              <a:xfrm>
                <a:off x="3190773" y="3126248"/>
                <a:ext cx="2708899" cy="8925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TW" sz="1400" dirty="0"/>
                  <a:t>Discriminator</a:t>
                </a:r>
              </a:p>
              <a:p>
                <a:r>
                  <a:rPr lang="en-US" altLang="zh-TW" sz="1400" dirty="0"/>
                  <a:t>(D)</a:t>
                </a:r>
                <a:endParaRPr lang="zh-TW" altLang="en-US" sz="1400" dirty="0"/>
              </a:p>
            </p:txBody>
          </p:sp>
        </p:grpSp>
        <p:sp>
          <p:nvSpPr>
            <p:cNvPr id="33" name="文字方塊 32"/>
            <p:cNvSpPr txBox="1"/>
            <p:nvPr/>
          </p:nvSpPr>
          <p:spPr>
            <a:xfrm>
              <a:off x="7443655" y="2767494"/>
              <a:ext cx="15568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/>
                <a:t>Is the dog </a:t>
              </a:r>
            </a:p>
            <a:p>
              <a:pPr algn="ctr"/>
              <a:r>
                <a:rPr lang="en-US" altLang="zh-TW" dirty="0" smtClean="0"/>
                <a:t>real or not</a:t>
              </a:r>
              <a:r>
                <a:rPr lang="zh-TW" altLang="en-US" dirty="0" smtClean="0"/>
                <a:t>？</a:t>
              </a:r>
              <a:endParaRPr lang="zh-TW" altLang="en-US" dirty="0"/>
            </a:p>
          </p:txBody>
        </p:sp>
        <p:cxnSp>
          <p:nvCxnSpPr>
            <p:cNvPr id="8" name="直線單箭頭接點 7"/>
            <p:cNvCxnSpPr/>
            <p:nvPr/>
          </p:nvCxnSpPr>
          <p:spPr>
            <a:xfrm>
              <a:off x="5143500" y="2415632"/>
              <a:ext cx="0" cy="1379220"/>
            </a:xfrm>
            <a:prstGeom prst="straightConnector1">
              <a:avLst/>
            </a:prstGeom>
            <a:ln w="3810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 flipV="1">
              <a:off x="4889405" y="3413825"/>
              <a:ext cx="521994" cy="383201"/>
            </a:xfrm>
            <a:prstGeom prst="straightConnector1">
              <a:avLst/>
            </a:prstGeom>
            <a:ln w="508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66" t="13480" r="25238" b="38608"/>
          <a:stretch/>
        </p:blipFill>
        <p:spPr>
          <a:xfrm>
            <a:off x="3726576" y="2267414"/>
            <a:ext cx="904148" cy="7600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6" t="12748" r="25823" b="40659"/>
          <a:stretch/>
        </p:blipFill>
        <p:spPr>
          <a:xfrm>
            <a:off x="3348509" y="3891643"/>
            <a:ext cx="1129668" cy="8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Training </a:t>
            </a:r>
            <a:r>
              <a:rPr lang="en-US" altLang="zh-TW" dirty="0"/>
              <a:t>O</a:t>
            </a:r>
            <a:r>
              <a:rPr lang="en-US" altLang="zh-TW" dirty="0" smtClean="0"/>
              <a:t>bjective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Generator</a:t>
            </a:r>
          </a:p>
          <a:p>
            <a:pPr lvl="1"/>
            <a:r>
              <a:rPr lang="en-US" altLang="zh-TW" dirty="0" smtClean="0"/>
              <a:t>Generate the object very close to the real object</a:t>
            </a:r>
          </a:p>
          <a:p>
            <a:r>
              <a:rPr lang="en-US" altLang="zh-TW" dirty="0" smtClean="0"/>
              <a:t>Discriminator</a:t>
            </a:r>
          </a:p>
          <a:p>
            <a:pPr lvl="1"/>
            <a:r>
              <a:rPr lang="en-US" altLang="zh-TW" dirty="0" smtClean="0"/>
              <a:t>Correctly</a:t>
            </a:r>
            <a:r>
              <a:rPr lang="zh-TW" altLang="en-US" dirty="0" smtClean="0"/>
              <a:t> </a:t>
            </a:r>
            <a:r>
              <a:rPr lang="en-US" altLang="zh-TW" dirty="0" smtClean="0"/>
              <a:t>distinguish the true or fake objects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24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51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Training </a:t>
            </a:r>
            <a:r>
              <a:rPr lang="en-US" altLang="zh-TW" dirty="0"/>
              <a:t>P</a:t>
            </a:r>
            <a:r>
              <a:rPr lang="en-US" altLang="zh-TW" dirty="0" smtClean="0"/>
              <a:t>rocess of </a:t>
            </a:r>
            <a:r>
              <a:rPr lang="en-US" altLang="zh-TW" dirty="0" err="1" smtClean="0"/>
              <a:t>GANs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25</a:t>
            </a:fld>
            <a:endParaRPr lang="en-US" dirty="0">
              <a:ea typeface="Segoe UI" panose="020B0502040204020203" pitchFamily="34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5411413" y="3099739"/>
            <a:ext cx="240087" cy="10559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6972300" y="3111499"/>
            <a:ext cx="287471" cy="104419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6" idx="3"/>
          </p:cNvCxnSpPr>
          <p:nvPr/>
        </p:nvCxnSpPr>
        <p:spPr>
          <a:xfrm flipV="1">
            <a:off x="3613079" y="2489670"/>
            <a:ext cx="1188264" cy="859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1471804" y="1855877"/>
            <a:ext cx="2141275" cy="1284765"/>
            <a:chOff x="1656024" y="2701735"/>
            <a:chExt cx="1558851" cy="935311"/>
          </a:xfrm>
        </p:grpSpPr>
        <p:sp>
          <p:nvSpPr>
            <p:cNvPr id="16" name="圓角矩形 15"/>
            <p:cNvSpPr/>
            <p:nvPr/>
          </p:nvSpPr>
          <p:spPr>
            <a:xfrm>
              <a:off x="1656024" y="2701735"/>
              <a:ext cx="1558851" cy="935311"/>
            </a:xfrm>
            <a:prstGeom prst="roundRect">
              <a:avLst>
                <a:gd name="adj" fmla="val 5556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837529" y="2877002"/>
              <a:ext cx="1195840" cy="543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Generator </a:t>
              </a:r>
            </a:p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V1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1" name="肘形接點 30"/>
          <p:cNvCxnSpPr>
            <a:stCxn id="23" idx="1"/>
          </p:cNvCxnSpPr>
          <p:nvPr/>
        </p:nvCxnSpPr>
        <p:spPr>
          <a:xfrm rot="10800000">
            <a:off x="2520139" y="3140643"/>
            <a:ext cx="2705335" cy="1674703"/>
          </a:xfrm>
          <a:prstGeom prst="bentConnector3">
            <a:avLst>
              <a:gd name="adj1" fmla="val 99761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/>
          <p:cNvGrpSpPr/>
          <p:nvPr/>
        </p:nvGrpSpPr>
        <p:grpSpPr>
          <a:xfrm>
            <a:off x="5225473" y="4155694"/>
            <a:ext cx="2188187" cy="1292606"/>
            <a:chOff x="4923912" y="4520858"/>
            <a:chExt cx="1533826" cy="906062"/>
          </a:xfrm>
        </p:grpSpPr>
        <p:sp>
          <p:nvSpPr>
            <p:cNvPr id="22" name="圓角矩形 21"/>
            <p:cNvSpPr/>
            <p:nvPr/>
          </p:nvSpPr>
          <p:spPr>
            <a:xfrm>
              <a:off x="4923912" y="4520858"/>
              <a:ext cx="1510102" cy="906062"/>
            </a:xfrm>
            <a:prstGeom prst="roundRect">
              <a:avLst>
                <a:gd name="adj" fmla="val 5556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4923912" y="4730556"/>
              <a:ext cx="1533826" cy="5053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TW" sz="2400" dirty="0"/>
                <a:t>Discriminator</a:t>
              </a:r>
            </a:p>
            <a:p>
              <a:r>
                <a:rPr lang="en-US" altLang="zh-TW" sz="2400" dirty="0" smtClean="0"/>
                <a:t>V1</a:t>
              </a:r>
              <a:endParaRPr lang="zh-TW" altLang="en-US" sz="2400" dirty="0"/>
            </a:p>
          </p:txBody>
        </p:sp>
      </p:grpSp>
      <p:sp>
        <p:nvSpPr>
          <p:cNvPr id="36" name="文字方塊 35"/>
          <p:cNvSpPr txBox="1"/>
          <p:nvPr/>
        </p:nvSpPr>
        <p:spPr>
          <a:xfrm>
            <a:off x="2588640" y="4875807"/>
            <a:ext cx="25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The image is too fake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628185" y="1501912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Fake Object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426518" y="152745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Real Object</a:t>
            </a:r>
            <a:endParaRPr lang="zh-TW" altLang="en-US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6" t="12748" r="25823" b="40659"/>
          <a:stretch/>
        </p:blipFill>
        <p:spPr>
          <a:xfrm>
            <a:off x="6814981" y="2063902"/>
            <a:ext cx="1129668" cy="880476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6" t="12748" r="25823" b="40659"/>
          <a:stretch/>
        </p:blipFill>
        <p:spPr>
          <a:xfrm>
            <a:off x="4966622" y="2066739"/>
            <a:ext cx="1129668" cy="8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Training </a:t>
            </a:r>
            <a:r>
              <a:rPr lang="en-US" altLang="zh-TW" dirty="0"/>
              <a:t>P</a:t>
            </a:r>
            <a:r>
              <a:rPr lang="en-US" altLang="zh-TW" dirty="0" smtClean="0"/>
              <a:t>rocess of </a:t>
            </a:r>
            <a:r>
              <a:rPr lang="en-US" altLang="zh-TW" dirty="0" err="1" smtClean="0"/>
              <a:t>GANs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26</a:t>
            </a:fld>
            <a:endParaRPr lang="en-US" dirty="0">
              <a:ea typeface="Segoe UI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5411413" y="3099739"/>
            <a:ext cx="240087" cy="10559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>
            <a:off x="6972300" y="3111499"/>
            <a:ext cx="287471" cy="104419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22" idx="3"/>
          </p:cNvCxnSpPr>
          <p:nvPr/>
        </p:nvCxnSpPr>
        <p:spPr>
          <a:xfrm flipV="1">
            <a:off x="3613079" y="2489670"/>
            <a:ext cx="1188264" cy="859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群組 20"/>
          <p:cNvGrpSpPr/>
          <p:nvPr/>
        </p:nvGrpSpPr>
        <p:grpSpPr>
          <a:xfrm>
            <a:off x="1471804" y="1855877"/>
            <a:ext cx="2141275" cy="1284765"/>
            <a:chOff x="1656024" y="2701735"/>
            <a:chExt cx="1558851" cy="935311"/>
          </a:xfrm>
        </p:grpSpPr>
        <p:sp>
          <p:nvSpPr>
            <p:cNvPr id="22" name="圓角矩形 21"/>
            <p:cNvSpPr/>
            <p:nvPr/>
          </p:nvSpPr>
          <p:spPr>
            <a:xfrm>
              <a:off x="1656024" y="2701735"/>
              <a:ext cx="1558851" cy="935311"/>
            </a:xfrm>
            <a:prstGeom prst="roundRect">
              <a:avLst>
                <a:gd name="adj" fmla="val 5556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770149" y="2877002"/>
              <a:ext cx="1330600" cy="604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Generator </a:t>
              </a:r>
            </a:p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V2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5225473" y="4155694"/>
            <a:ext cx="2188187" cy="1292606"/>
            <a:chOff x="4923912" y="4520858"/>
            <a:chExt cx="1533826" cy="906062"/>
          </a:xfrm>
        </p:grpSpPr>
        <p:sp>
          <p:nvSpPr>
            <p:cNvPr id="26" name="圓角矩形 25"/>
            <p:cNvSpPr/>
            <p:nvPr/>
          </p:nvSpPr>
          <p:spPr>
            <a:xfrm>
              <a:off x="4923912" y="4520858"/>
              <a:ext cx="1510102" cy="906062"/>
            </a:xfrm>
            <a:prstGeom prst="roundRect">
              <a:avLst>
                <a:gd name="adj" fmla="val 5556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4923912" y="4730556"/>
              <a:ext cx="1533826" cy="5053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TW" sz="2400" dirty="0"/>
                <a:t>Discriminator</a:t>
              </a:r>
            </a:p>
            <a:p>
              <a:r>
                <a:rPr lang="en-US" altLang="zh-TW" sz="2400" dirty="0" smtClean="0"/>
                <a:t>V1</a:t>
              </a:r>
              <a:endParaRPr lang="zh-TW" altLang="en-US" sz="2400" dirty="0"/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3207578" y="1238024"/>
            <a:ext cx="1999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Generate more </a:t>
            </a:r>
          </a:p>
          <a:p>
            <a:pPr algn="ctr"/>
            <a:r>
              <a:rPr lang="en-US" altLang="zh-TW" dirty="0" smtClean="0"/>
              <a:t>objects</a:t>
            </a:r>
            <a:endParaRPr lang="zh-TW" altLang="en-US" dirty="0"/>
          </a:p>
        </p:txBody>
      </p:sp>
      <p:cxnSp>
        <p:nvCxnSpPr>
          <p:cNvPr id="30" name="肘形接點 29"/>
          <p:cNvCxnSpPr>
            <a:endCxn id="26" idx="2"/>
          </p:cNvCxnSpPr>
          <p:nvPr/>
        </p:nvCxnSpPr>
        <p:spPr>
          <a:xfrm rot="10800000" flipV="1">
            <a:off x="6302644" y="4787244"/>
            <a:ext cx="1094094" cy="661055"/>
          </a:xfrm>
          <a:prstGeom prst="bentConnector4">
            <a:avLst>
              <a:gd name="adj1" fmla="val -50301"/>
              <a:gd name="adj2" fmla="val 173004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7449834" y="4025089"/>
            <a:ext cx="1603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Update the </a:t>
            </a:r>
          </a:p>
          <a:p>
            <a:pPr algn="ctr"/>
            <a:r>
              <a:rPr lang="en-US" altLang="zh-TW" dirty="0" smtClean="0"/>
              <a:t>discriminator</a:t>
            </a:r>
            <a:endParaRPr lang="zh-TW" altLang="en-US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6" t="12748" r="25823" b="40659"/>
          <a:stretch/>
        </p:blipFill>
        <p:spPr>
          <a:xfrm>
            <a:off x="6814981" y="2063902"/>
            <a:ext cx="1129668" cy="880476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6" t="12748" r="25823" b="40659"/>
          <a:stretch/>
        </p:blipFill>
        <p:spPr>
          <a:xfrm>
            <a:off x="4911873" y="2053843"/>
            <a:ext cx="1129668" cy="8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4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T</a:t>
            </a:r>
            <a:r>
              <a:rPr lang="en-US" altLang="zh-TW" dirty="0" smtClean="0"/>
              <a:t>raining </a:t>
            </a:r>
            <a:r>
              <a:rPr lang="en-US" altLang="zh-TW" dirty="0"/>
              <a:t>P</a:t>
            </a:r>
            <a:r>
              <a:rPr lang="en-US" altLang="zh-TW" dirty="0" smtClean="0"/>
              <a:t>rocess of </a:t>
            </a:r>
            <a:r>
              <a:rPr lang="en-US" altLang="zh-TW" dirty="0" err="1" smtClean="0"/>
              <a:t>GANs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27</a:t>
            </a:fld>
            <a:endParaRPr lang="en-US" dirty="0">
              <a:ea typeface="Segoe UI" panose="020B0502040204020203" pitchFamily="34" charset="0"/>
            </a:endParaRPr>
          </a:p>
        </p:txBody>
      </p:sp>
      <p:cxnSp>
        <p:nvCxnSpPr>
          <p:cNvPr id="24" name="直線單箭頭接點 23"/>
          <p:cNvCxnSpPr>
            <a:stCxn id="21" idx="2"/>
          </p:cNvCxnSpPr>
          <p:nvPr/>
        </p:nvCxnSpPr>
        <p:spPr>
          <a:xfrm>
            <a:off x="5411413" y="3099739"/>
            <a:ext cx="240087" cy="10559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6972300" y="3111499"/>
            <a:ext cx="287471" cy="104419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6" idx="3"/>
            <a:endCxn id="21" idx="1"/>
          </p:cNvCxnSpPr>
          <p:nvPr/>
        </p:nvCxnSpPr>
        <p:spPr>
          <a:xfrm flipV="1">
            <a:off x="3613079" y="2489670"/>
            <a:ext cx="1188264" cy="859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1471804" y="1855877"/>
            <a:ext cx="2141275" cy="1284765"/>
            <a:chOff x="1656024" y="2701735"/>
            <a:chExt cx="1558851" cy="935311"/>
          </a:xfrm>
        </p:grpSpPr>
        <p:sp>
          <p:nvSpPr>
            <p:cNvPr id="16" name="圓角矩形 15"/>
            <p:cNvSpPr/>
            <p:nvPr/>
          </p:nvSpPr>
          <p:spPr>
            <a:xfrm>
              <a:off x="1656024" y="2701735"/>
              <a:ext cx="1558851" cy="935311"/>
            </a:xfrm>
            <a:prstGeom prst="roundRect">
              <a:avLst>
                <a:gd name="adj" fmla="val 5556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770149" y="2877002"/>
              <a:ext cx="1330600" cy="604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Generator </a:t>
              </a:r>
            </a:p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V2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1" name="肘形接點 30"/>
          <p:cNvCxnSpPr>
            <a:stCxn id="23" idx="1"/>
          </p:cNvCxnSpPr>
          <p:nvPr/>
        </p:nvCxnSpPr>
        <p:spPr>
          <a:xfrm rot="10800000">
            <a:off x="2520139" y="3140643"/>
            <a:ext cx="2705335" cy="1674703"/>
          </a:xfrm>
          <a:prstGeom prst="bentConnector3">
            <a:avLst>
              <a:gd name="adj1" fmla="val 99761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/>
          <p:cNvGrpSpPr/>
          <p:nvPr/>
        </p:nvGrpSpPr>
        <p:grpSpPr>
          <a:xfrm>
            <a:off x="5225473" y="4155694"/>
            <a:ext cx="2188187" cy="1292606"/>
            <a:chOff x="4923912" y="4520858"/>
            <a:chExt cx="1533826" cy="906062"/>
          </a:xfrm>
        </p:grpSpPr>
        <p:sp>
          <p:nvSpPr>
            <p:cNvPr id="22" name="圓角矩形 21"/>
            <p:cNvSpPr/>
            <p:nvPr/>
          </p:nvSpPr>
          <p:spPr>
            <a:xfrm>
              <a:off x="4923912" y="4520858"/>
              <a:ext cx="1510102" cy="906062"/>
            </a:xfrm>
            <a:prstGeom prst="roundRect">
              <a:avLst>
                <a:gd name="adj" fmla="val 5556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4923912" y="4730556"/>
              <a:ext cx="1533826" cy="5053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TW" sz="2400" dirty="0"/>
                <a:t>Discriminator</a:t>
              </a:r>
            </a:p>
            <a:p>
              <a:r>
                <a:rPr lang="en-US" altLang="zh-TW" sz="2400" dirty="0" smtClean="0"/>
                <a:t>V2</a:t>
              </a:r>
              <a:endParaRPr lang="zh-TW" altLang="en-US" sz="2400" dirty="0"/>
            </a:p>
          </p:txBody>
        </p:sp>
      </p:grpSp>
      <p:sp>
        <p:nvSpPr>
          <p:cNvPr id="36" name="文字方塊 35"/>
          <p:cNvSpPr txBox="1"/>
          <p:nvPr/>
        </p:nvSpPr>
        <p:spPr>
          <a:xfrm>
            <a:off x="2588640" y="4875807"/>
            <a:ext cx="25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The image is too fake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628185" y="1501912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Fake Object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426518" y="152745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Real Object</a:t>
            </a:r>
            <a:endParaRPr lang="zh-TW" alt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6" t="12748" r="25823" b="40659"/>
          <a:stretch/>
        </p:blipFill>
        <p:spPr>
          <a:xfrm>
            <a:off x="6814981" y="2063902"/>
            <a:ext cx="1129668" cy="880476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6" t="12748" r="25823" b="40659"/>
          <a:stretch/>
        </p:blipFill>
        <p:spPr>
          <a:xfrm>
            <a:off x="4905117" y="2034963"/>
            <a:ext cx="1129668" cy="8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9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Training Process of </a:t>
            </a:r>
            <a:r>
              <a:rPr lang="en-US" altLang="zh-TW" dirty="0" err="1" smtClean="0"/>
              <a:t>GANs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28</a:t>
            </a:fld>
            <a:endParaRPr lang="en-US" dirty="0">
              <a:ea typeface="Segoe UI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5411413" y="3099739"/>
            <a:ext cx="240087" cy="10559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>
            <a:off x="6972300" y="3111499"/>
            <a:ext cx="287471" cy="104419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22" idx="3"/>
          </p:cNvCxnSpPr>
          <p:nvPr/>
        </p:nvCxnSpPr>
        <p:spPr>
          <a:xfrm flipV="1">
            <a:off x="3613079" y="2489670"/>
            <a:ext cx="1188264" cy="859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群組 20"/>
          <p:cNvGrpSpPr/>
          <p:nvPr/>
        </p:nvGrpSpPr>
        <p:grpSpPr>
          <a:xfrm>
            <a:off x="1471804" y="1855877"/>
            <a:ext cx="2141275" cy="1284765"/>
            <a:chOff x="1656024" y="2701735"/>
            <a:chExt cx="1558851" cy="935311"/>
          </a:xfrm>
        </p:grpSpPr>
        <p:sp>
          <p:nvSpPr>
            <p:cNvPr id="22" name="圓角矩形 21"/>
            <p:cNvSpPr/>
            <p:nvPr/>
          </p:nvSpPr>
          <p:spPr>
            <a:xfrm>
              <a:off x="1656024" y="2701735"/>
              <a:ext cx="1558851" cy="935311"/>
            </a:xfrm>
            <a:prstGeom prst="roundRect">
              <a:avLst>
                <a:gd name="adj" fmla="val 5556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770149" y="2995090"/>
              <a:ext cx="1330599" cy="336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Generator </a:t>
              </a: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5225473" y="4155694"/>
            <a:ext cx="2188187" cy="1292606"/>
            <a:chOff x="4923912" y="4520858"/>
            <a:chExt cx="1533826" cy="906062"/>
          </a:xfrm>
        </p:grpSpPr>
        <p:sp>
          <p:nvSpPr>
            <p:cNvPr id="26" name="圓角矩形 25"/>
            <p:cNvSpPr/>
            <p:nvPr/>
          </p:nvSpPr>
          <p:spPr>
            <a:xfrm>
              <a:off x="4923912" y="4520858"/>
              <a:ext cx="1510102" cy="906062"/>
            </a:xfrm>
            <a:prstGeom prst="roundRect">
              <a:avLst>
                <a:gd name="adj" fmla="val 5556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4923912" y="4730556"/>
              <a:ext cx="1533826" cy="5053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TW" sz="2400" dirty="0" smtClean="0"/>
                <a:t>Discriminator</a:t>
              </a:r>
              <a:endParaRPr lang="en-US" altLang="zh-TW" sz="2400" dirty="0"/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3207578" y="1238024"/>
            <a:ext cx="1999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Generate more </a:t>
            </a:r>
          </a:p>
          <a:p>
            <a:pPr algn="ctr"/>
            <a:r>
              <a:rPr lang="en-US" altLang="zh-TW" dirty="0" smtClean="0"/>
              <a:t>real objects</a:t>
            </a:r>
            <a:endParaRPr lang="zh-TW" altLang="en-US" dirty="0"/>
          </a:p>
        </p:txBody>
      </p:sp>
      <p:cxnSp>
        <p:nvCxnSpPr>
          <p:cNvPr id="30" name="肘形接點 29"/>
          <p:cNvCxnSpPr>
            <a:endCxn id="26" idx="2"/>
          </p:cNvCxnSpPr>
          <p:nvPr/>
        </p:nvCxnSpPr>
        <p:spPr>
          <a:xfrm rot="10800000" flipV="1">
            <a:off x="6302644" y="4787244"/>
            <a:ext cx="1094094" cy="661055"/>
          </a:xfrm>
          <a:prstGeom prst="bentConnector4">
            <a:avLst>
              <a:gd name="adj1" fmla="val -50301"/>
              <a:gd name="adj2" fmla="val 173004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7449834" y="4025089"/>
            <a:ext cx="1603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Update the </a:t>
            </a:r>
          </a:p>
          <a:p>
            <a:pPr algn="ctr"/>
            <a:r>
              <a:rPr lang="en-US" altLang="zh-TW" dirty="0" smtClean="0"/>
              <a:t>discriminator</a:t>
            </a:r>
            <a:endParaRPr lang="zh-TW" altLang="en-US" dirty="0"/>
          </a:p>
        </p:txBody>
      </p:sp>
      <p:cxnSp>
        <p:nvCxnSpPr>
          <p:cNvPr id="24" name="肘形接點 23"/>
          <p:cNvCxnSpPr/>
          <p:nvPr/>
        </p:nvCxnSpPr>
        <p:spPr>
          <a:xfrm rot="10800000">
            <a:off x="2520139" y="3140643"/>
            <a:ext cx="2705335" cy="1674703"/>
          </a:xfrm>
          <a:prstGeom prst="bentConnector3">
            <a:avLst>
              <a:gd name="adj1" fmla="val 99761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2588640" y="4875807"/>
            <a:ext cx="25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The image is too fake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65648" y="2175093"/>
            <a:ext cx="1406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Repeat </a:t>
            </a:r>
          </a:p>
          <a:p>
            <a:pPr algn="ctr"/>
            <a:r>
              <a:rPr lang="en-US" altLang="zh-TW" dirty="0" smtClean="0"/>
              <a:t>many turns</a:t>
            </a:r>
            <a:endParaRPr lang="zh-TW" altLang="en-US" dirty="0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6" t="12748" r="25823" b="40659"/>
          <a:stretch/>
        </p:blipFill>
        <p:spPr>
          <a:xfrm>
            <a:off x="6814981" y="2063902"/>
            <a:ext cx="1129668" cy="880476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6" t="12748" r="25823" b="40659"/>
          <a:stretch/>
        </p:blipFill>
        <p:spPr>
          <a:xfrm>
            <a:off x="4958110" y="2045911"/>
            <a:ext cx="1129668" cy="8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6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Train </a:t>
            </a:r>
            <a:r>
              <a:rPr lang="en-US" altLang="zh-TW" dirty="0" err="1" smtClean="0"/>
              <a:t>GANs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For every iteration </a:t>
            </a:r>
          </a:p>
          <a:p>
            <a:pPr lvl="1"/>
            <a:r>
              <a:rPr lang="en-US" altLang="zh-TW" dirty="0" smtClean="0"/>
              <a:t>We train </a:t>
            </a:r>
            <a:r>
              <a:rPr lang="en-US" altLang="zh-TW" dirty="0"/>
              <a:t>the discriminator first</a:t>
            </a:r>
          </a:p>
          <a:p>
            <a:pPr lvl="2"/>
            <a:r>
              <a:rPr lang="en-US" altLang="zh-TW" dirty="0"/>
              <a:t>By a given </a:t>
            </a:r>
            <a:r>
              <a:rPr lang="en-US" altLang="zh-TW" dirty="0" smtClean="0"/>
              <a:t>generator</a:t>
            </a:r>
          </a:p>
          <a:p>
            <a:pPr lvl="2"/>
            <a:r>
              <a:rPr lang="en-US" altLang="zh-TW" dirty="0" smtClean="0"/>
              <a:t>Do many rounds to create a powerful discriminator</a:t>
            </a:r>
          </a:p>
          <a:p>
            <a:pPr lvl="1"/>
            <a:r>
              <a:rPr lang="en-US" altLang="zh-TW" dirty="0" smtClean="0"/>
              <a:t>Then we train the generator</a:t>
            </a:r>
          </a:p>
          <a:p>
            <a:pPr lvl="2"/>
            <a:r>
              <a:rPr lang="en-US" altLang="zh-TW" dirty="0" smtClean="0"/>
              <a:t>By a given discriminator</a:t>
            </a:r>
          </a:p>
          <a:p>
            <a:pPr lvl="2"/>
            <a:r>
              <a:rPr lang="en-US" altLang="zh-TW" dirty="0" smtClean="0"/>
              <a:t>Only one iteration to prevent overfitting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29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6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are Auto-encoders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8699" y="1608364"/>
            <a:ext cx="7903029" cy="697610"/>
          </a:xfrm>
        </p:spPr>
        <p:txBody>
          <a:bodyPr/>
          <a:lstStyle/>
          <a:p>
            <a:r>
              <a:rPr lang="en-US" altLang="zh-TW" dirty="0" smtClean="0"/>
              <a:t>Learn the latent representation for the input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3</a:t>
            </a:fld>
            <a:endParaRPr lang="en-US" dirty="0">
              <a:ea typeface="Segoe UI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861128" y="5519830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1"/>
                </a:solidFill>
              </a:defRPr>
            </a:lvl1pPr>
          </a:lstStyle>
          <a:p>
            <a:pPr algn="ctr"/>
            <a:r>
              <a:rPr lang="en-US" altLang="zh-TW" dirty="0"/>
              <a:t>Representation 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3431032" y="2723635"/>
            <a:ext cx="964598" cy="2265088"/>
            <a:chOff x="1103904" y="2206090"/>
            <a:chExt cx="1094305" cy="2569668"/>
          </a:xfrm>
        </p:grpSpPr>
        <p:sp>
          <p:nvSpPr>
            <p:cNvPr id="54" name="矩形 53"/>
            <p:cNvSpPr/>
            <p:nvPr/>
          </p:nvSpPr>
          <p:spPr>
            <a:xfrm>
              <a:off x="1103904" y="2206090"/>
              <a:ext cx="1094305" cy="25696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1376378" y="2505992"/>
              <a:ext cx="544246" cy="5442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1376378" y="3214730"/>
              <a:ext cx="544246" cy="5442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1376378" y="3923468"/>
              <a:ext cx="544246" cy="5442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4828114" y="2305974"/>
            <a:ext cx="964598" cy="3093231"/>
            <a:chOff x="2280284" y="1729715"/>
            <a:chExt cx="1094305" cy="3509170"/>
          </a:xfrm>
        </p:grpSpPr>
        <p:sp>
          <p:nvSpPr>
            <p:cNvPr id="48" name="矩形 47"/>
            <p:cNvSpPr/>
            <p:nvPr/>
          </p:nvSpPr>
          <p:spPr>
            <a:xfrm>
              <a:off x="2280284" y="1729715"/>
              <a:ext cx="1094305" cy="35091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>
              <a:off x="2555314" y="2581700"/>
              <a:ext cx="544246" cy="5442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49"/>
            <p:cNvSpPr/>
            <p:nvPr/>
          </p:nvSpPr>
          <p:spPr>
            <a:xfrm>
              <a:off x="2555314" y="3212177"/>
              <a:ext cx="544246" cy="5442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/>
            <p:cNvSpPr/>
            <p:nvPr/>
          </p:nvSpPr>
          <p:spPr>
            <a:xfrm>
              <a:off x="2555314" y="3842654"/>
              <a:ext cx="544246" cy="5442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/>
            <p:cNvSpPr/>
            <p:nvPr/>
          </p:nvSpPr>
          <p:spPr>
            <a:xfrm>
              <a:off x="2555314" y="4473131"/>
              <a:ext cx="544246" cy="5442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/>
            <p:cNvSpPr/>
            <p:nvPr/>
          </p:nvSpPr>
          <p:spPr>
            <a:xfrm>
              <a:off x="2555314" y="1951223"/>
              <a:ext cx="544246" cy="5442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9" name="直線單箭頭接點 18"/>
          <p:cNvCxnSpPr>
            <a:stCxn id="55" idx="6"/>
            <a:endCxn id="53" idx="2"/>
          </p:cNvCxnSpPr>
          <p:nvPr/>
        </p:nvCxnSpPr>
        <p:spPr>
          <a:xfrm flipV="1">
            <a:off x="4150947" y="2741096"/>
            <a:ext cx="919598" cy="486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55" idx="6"/>
            <a:endCxn id="49" idx="2"/>
          </p:cNvCxnSpPr>
          <p:nvPr/>
        </p:nvCxnSpPr>
        <p:spPr>
          <a:xfrm>
            <a:off x="4150947" y="3227858"/>
            <a:ext cx="919598" cy="68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55" idx="6"/>
            <a:endCxn id="50" idx="2"/>
          </p:cNvCxnSpPr>
          <p:nvPr/>
        </p:nvCxnSpPr>
        <p:spPr>
          <a:xfrm>
            <a:off x="4150947" y="3227858"/>
            <a:ext cx="919598" cy="624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endCxn id="51" idx="2"/>
          </p:cNvCxnSpPr>
          <p:nvPr/>
        </p:nvCxnSpPr>
        <p:spPr>
          <a:xfrm>
            <a:off x="4167434" y="3243548"/>
            <a:ext cx="903111" cy="1164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55" idx="6"/>
            <a:endCxn id="52" idx="2"/>
          </p:cNvCxnSpPr>
          <p:nvPr/>
        </p:nvCxnSpPr>
        <p:spPr>
          <a:xfrm>
            <a:off x="4150947" y="3227858"/>
            <a:ext cx="919598" cy="1736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56" idx="6"/>
            <a:endCxn id="53" idx="2"/>
          </p:cNvCxnSpPr>
          <p:nvPr/>
        </p:nvCxnSpPr>
        <p:spPr>
          <a:xfrm flipV="1">
            <a:off x="4150947" y="2741096"/>
            <a:ext cx="919598" cy="1111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56" idx="6"/>
            <a:endCxn id="49" idx="2"/>
          </p:cNvCxnSpPr>
          <p:nvPr/>
        </p:nvCxnSpPr>
        <p:spPr>
          <a:xfrm flipV="1">
            <a:off x="4150947" y="3296843"/>
            <a:ext cx="919598" cy="55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56" idx="6"/>
            <a:endCxn id="50" idx="2"/>
          </p:cNvCxnSpPr>
          <p:nvPr/>
        </p:nvCxnSpPr>
        <p:spPr>
          <a:xfrm>
            <a:off x="4150947" y="3852590"/>
            <a:ext cx="9195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endCxn id="51" idx="2"/>
          </p:cNvCxnSpPr>
          <p:nvPr/>
        </p:nvCxnSpPr>
        <p:spPr>
          <a:xfrm>
            <a:off x="4167434" y="3874711"/>
            <a:ext cx="903111" cy="53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endCxn id="52" idx="2"/>
          </p:cNvCxnSpPr>
          <p:nvPr/>
        </p:nvCxnSpPr>
        <p:spPr>
          <a:xfrm>
            <a:off x="4177656" y="3870051"/>
            <a:ext cx="892888" cy="1094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57" idx="6"/>
            <a:endCxn id="53" idx="2"/>
          </p:cNvCxnSpPr>
          <p:nvPr/>
        </p:nvCxnSpPr>
        <p:spPr>
          <a:xfrm flipV="1">
            <a:off x="4150947" y="2741096"/>
            <a:ext cx="919598" cy="1736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57" idx="6"/>
            <a:endCxn id="49" idx="2"/>
          </p:cNvCxnSpPr>
          <p:nvPr/>
        </p:nvCxnSpPr>
        <p:spPr>
          <a:xfrm flipV="1">
            <a:off x="4150947" y="3296843"/>
            <a:ext cx="919598" cy="118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endCxn id="50" idx="2"/>
          </p:cNvCxnSpPr>
          <p:nvPr/>
        </p:nvCxnSpPr>
        <p:spPr>
          <a:xfrm flipV="1">
            <a:off x="4177656" y="3852590"/>
            <a:ext cx="892888" cy="631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57" idx="6"/>
            <a:endCxn id="51" idx="2"/>
          </p:cNvCxnSpPr>
          <p:nvPr/>
        </p:nvCxnSpPr>
        <p:spPr>
          <a:xfrm flipV="1">
            <a:off x="4150947" y="4408337"/>
            <a:ext cx="919598" cy="68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57" idx="6"/>
            <a:endCxn id="52" idx="2"/>
          </p:cNvCxnSpPr>
          <p:nvPr/>
        </p:nvCxnSpPr>
        <p:spPr>
          <a:xfrm>
            <a:off x="4150947" y="4477322"/>
            <a:ext cx="919598" cy="486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向左箭號 9"/>
          <p:cNvSpPr/>
          <p:nvPr/>
        </p:nvSpPr>
        <p:spPr>
          <a:xfrm rot="10800000">
            <a:off x="2507719" y="3650757"/>
            <a:ext cx="814942" cy="4036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055373" y="551983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1"/>
                </a:solidFill>
              </a:rPr>
              <a:t>Encoder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60" name="向左箭號 59"/>
          <p:cNvSpPr/>
          <p:nvPr/>
        </p:nvSpPr>
        <p:spPr>
          <a:xfrm rot="10800000">
            <a:off x="6009240" y="3650757"/>
            <a:ext cx="814942" cy="4036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1" name="群組 60"/>
          <p:cNvGrpSpPr/>
          <p:nvPr/>
        </p:nvGrpSpPr>
        <p:grpSpPr>
          <a:xfrm>
            <a:off x="7230447" y="3044865"/>
            <a:ext cx="964598" cy="1519967"/>
            <a:chOff x="2280284" y="3514532"/>
            <a:chExt cx="1094305" cy="1724353"/>
          </a:xfrm>
        </p:grpSpPr>
        <p:sp>
          <p:nvSpPr>
            <p:cNvPr id="62" name="矩形 61"/>
            <p:cNvSpPr/>
            <p:nvPr/>
          </p:nvSpPr>
          <p:spPr>
            <a:xfrm>
              <a:off x="2280284" y="3514532"/>
              <a:ext cx="1094305" cy="172435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/>
            <p:cNvSpPr/>
            <p:nvPr/>
          </p:nvSpPr>
          <p:spPr>
            <a:xfrm>
              <a:off x="2555314" y="4473131"/>
              <a:ext cx="544246" cy="5442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橢圓 66"/>
            <p:cNvSpPr/>
            <p:nvPr/>
          </p:nvSpPr>
          <p:spPr>
            <a:xfrm>
              <a:off x="2555314" y="3743501"/>
              <a:ext cx="544246" cy="5442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6" t="13480" r="25238" b="38608"/>
          <a:stretch/>
        </p:blipFill>
        <p:spPr>
          <a:xfrm>
            <a:off x="568464" y="3140347"/>
            <a:ext cx="1694571" cy="142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2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On Discriminators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30</a:t>
            </a:fld>
            <a:endParaRPr lang="en-US" dirty="0">
              <a:ea typeface="Segoe UI" panose="020B0502040204020203" pitchFamily="34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discriminator is a binary classifier</a:t>
            </a:r>
          </a:p>
          <a:p>
            <a:pPr lvl="1"/>
            <a:r>
              <a:rPr lang="en-US" altLang="zh-TW" dirty="0" smtClean="0"/>
              <a:t>Classify if the input is real or not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Use cross-entropy as the error of the discriminator</a:t>
            </a:r>
          </a:p>
          <a:p>
            <a:pPr lvl="1"/>
            <a:r>
              <a:rPr lang="en-US" altLang="zh-TW" dirty="0" smtClean="0"/>
              <a:t>Back-propagation to train discriminator</a:t>
            </a:r>
          </a:p>
          <a:p>
            <a:pPr lvl="1"/>
            <a:r>
              <a:rPr lang="en-US" altLang="zh-TW" dirty="0" smtClean="0"/>
              <a:t>Lower cross-entropy is better</a:t>
            </a:r>
          </a:p>
        </p:txBody>
      </p:sp>
    </p:spTree>
    <p:extLst>
      <p:ext uri="{BB962C8B-B14F-4D97-AF65-F5344CB8AC3E}">
        <p14:creationId xmlns:p14="http://schemas.microsoft.com/office/powerpoint/2010/main" val="195649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O</a:t>
            </a:r>
            <a:r>
              <a:rPr lang="en-US" altLang="zh-TW" dirty="0" smtClean="0"/>
              <a:t>n </a:t>
            </a:r>
            <a:r>
              <a:rPr lang="en-US" altLang="zh-TW" dirty="0"/>
              <a:t>G</a:t>
            </a:r>
            <a:r>
              <a:rPr lang="en-US" altLang="zh-TW" dirty="0" smtClean="0"/>
              <a:t>enerators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goal of generator is to generate the data close to the real data</a:t>
            </a:r>
          </a:p>
          <a:p>
            <a:pPr lvl="1"/>
            <a:r>
              <a:rPr lang="en-US" altLang="zh-TW" dirty="0" smtClean="0"/>
              <a:t>Let discriminator unable to classify the real objects well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Using the cross-entropy of the discriminator as the error</a:t>
            </a:r>
          </a:p>
          <a:p>
            <a:pPr lvl="1"/>
            <a:r>
              <a:rPr lang="en-US" altLang="zh-TW" dirty="0" smtClean="0"/>
              <a:t>Back-propagation to train the generators</a:t>
            </a:r>
          </a:p>
          <a:p>
            <a:pPr lvl="1"/>
            <a:r>
              <a:rPr lang="en-US" altLang="zh-TW" dirty="0" smtClean="0"/>
              <a:t>Higher </a:t>
            </a:r>
            <a:r>
              <a:rPr lang="en-US" altLang="zh-TW" dirty="0"/>
              <a:t>cross-entropy is better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31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27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 Practice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We will use reverse KL-divergence instead of KL-divergence</a:t>
            </a:r>
          </a:p>
          <a:p>
            <a:pPr lvl="1"/>
            <a:r>
              <a:rPr lang="en-US" altLang="zh-TW" dirty="0" smtClean="0"/>
              <a:t>To make the training faster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32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66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Problems in </a:t>
            </a:r>
            <a:r>
              <a:rPr lang="en-US" altLang="zh-TW" dirty="0" err="1" smtClean="0"/>
              <a:t>GANs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balance between generator and discriminator</a:t>
            </a:r>
          </a:p>
          <a:p>
            <a:r>
              <a:rPr lang="en-US" altLang="zh-TW" dirty="0" smtClean="0"/>
              <a:t>Mode collapse</a:t>
            </a:r>
          </a:p>
          <a:p>
            <a:r>
              <a:rPr lang="en-US" altLang="zh-TW" dirty="0" smtClean="0"/>
              <a:t>Gradient vanishing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33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9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 Collapse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34</a:t>
            </a:fld>
            <a:endParaRPr lang="en-US" dirty="0">
              <a:ea typeface="Segoe UI" panose="020B0502040204020203" pitchFamily="34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831297" y="1884926"/>
            <a:ext cx="3531140" cy="3958429"/>
            <a:chOff x="262647" y="1672937"/>
            <a:chExt cx="3531140" cy="3958429"/>
          </a:xfrm>
        </p:grpSpPr>
        <p:sp>
          <p:nvSpPr>
            <p:cNvPr id="10" name="手繪多邊形 9"/>
            <p:cNvSpPr/>
            <p:nvPr/>
          </p:nvSpPr>
          <p:spPr>
            <a:xfrm>
              <a:off x="262647" y="2947474"/>
              <a:ext cx="3433864" cy="2198458"/>
            </a:xfrm>
            <a:custGeom>
              <a:avLst/>
              <a:gdLst>
                <a:gd name="connsiteX0" fmla="*/ 0 w 4153711"/>
                <a:gd name="connsiteY0" fmla="*/ 2237368 h 2363828"/>
                <a:gd name="connsiteX1" fmla="*/ 1167320 w 4153711"/>
                <a:gd name="connsiteY1" fmla="*/ 9734 h 2363828"/>
                <a:gd name="connsiteX2" fmla="*/ 1896894 w 4153711"/>
                <a:gd name="connsiteY2" fmla="*/ 2334645 h 2363828"/>
                <a:gd name="connsiteX3" fmla="*/ 2947481 w 4153711"/>
                <a:gd name="connsiteY3" fmla="*/ 7 h 2363828"/>
                <a:gd name="connsiteX4" fmla="*/ 4153711 w 4153711"/>
                <a:gd name="connsiteY4" fmla="*/ 2363828 h 236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711" h="2363828">
                  <a:moveTo>
                    <a:pt x="0" y="2237368"/>
                  </a:moveTo>
                  <a:cubicBezTo>
                    <a:pt x="425585" y="1115444"/>
                    <a:pt x="851171" y="-6479"/>
                    <a:pt x="1167320" y="9734"/>
                  </a:cubicBezTo>
                  <a:cubicBezTo>
                    <a:pt x="1483469" y="25947"/>
                    <a:pt x="1600201" y="2336266"/>
                    <a:pt x="1896894" y="2334645"/>
                  </a:cubicBezTo>
                  <a:cubicBezTo>
                    <a:pt x="2193587" y="2333024"/>
                    <a:pt x="2571345" y="-4857"/>
                    <a:pt x="2947481" y="7"/>
                  </a:cubicBezTo>
                  <a:cubicBezTo>
                    <a:pt x="3323617" y="4871"/>
                    <a:pt x="3738664" y="1184349"/>
                    <a:pt x="4153711" y="236382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手繪多邊形 10"/>
            <p:cNvSpPr/>
            <p:nvPr/>
          </p:nvSpPr>
          <p:spPr>
            <a:xfrm>
              <a:off x="340468" y="1672937"/>
              <a:ext cx="3453319" cy="3842327"/>
            </a:xfrm>
            <a:custGeom>
              <a:avLst/>
              <a:gdLst>
                <a:gd name="connsiteX0" fmla="*/ 0 w 4299027"/>
                <a:gd name="connsiteY0" fmla="*/ 3959378 h 4521792"/>
                <a:gd name="connsiteX1" fmla="*/ 933855 w 4299027"/>
                <a:gd name="connsiteY1" fmla="*/ 220 h 4521792"/>
                <a:gd name="connsiteX2" fmla="*/ 1935804 w 4299027"/>
                <a:gd name="connsiteY2" fmla="*/ 4105293 h 4521792"/>
                <a:gd name="connsiteX3" fmla="*/ 3015575 w 4299027"/>
                <a:gd name="connsiteY3" fmla="*/ 58586 h 4521792"/>
                <a:gd name="connsiteX4" fmla="*/ 4202349 w 4299027"/>
                <a:gd name="connsiteY4" fmla="*/ 4144203 h 4521792"/>
                <a:gd name="connsiteX5" fmla="*/ 4143983 w 4299027"/>
                <a:gd name="connsiteY5" fmla="*/ 4095565 h 45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027" h="4521792">
                  <a:moveTo>
                    <a:pt x="0" y="3959378"/>
                  </a:moveTo>
                  <a:cubicBezTo>
                    <a:pt x="305610" y="1967639"/>
                    <a:pt x="611221" y="-24099"/>
                    <a:pt x="933855" y="220"/>
                  </a:cubicBezTo>
                  <a:cubicBezTo>
                    <a:pt x="1256489" y="24539"/>
                    <a:pt x="1588851" y="4095565"/>
                    <a:pt x="1935804" y="4105293"/>
                  </a:cubicBezTo>
                  <a:cubicBezTo>
                    <a:pt x="2282757" y="4115021"/>
                    <a:pt x="2637818" y="52101"/>
                    <a:pt x="3015575" y="58586"/>
                  </a:cubicBezTo>
                  <a:cubicBezTo>
                    <a:pt x="3393332" y="65071"/>
                    <a:pt x="4014281" y="3471373"/>
                    <a:pt x="4202349" y="4144203"/>
                  </a:cubicBezTo>
                  <a:cubicBezTo>
                    <a:pt x="4390417" y="4817033"/>
                    <a:pt x="4267200" y="4456299"/>
                    <a:pt x="4143983" y="4095565"/>
                  </a:cubicBez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006393" y="5262034"/>
              <a:ext cx="1946367" cy="36933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/>
                <a:t>Real distribution</a:t>
              </a:r>
              <a:endParaRPr lang="zh-TW" altLang="en-US" b="1" dirty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592018" y="2277374"/>
              <a:ext cx="2775119" cy="369332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/>
                <a:t>Generated distribution</a:t>
              </a:r>
              <a:endParaRPr lang="zh-TW" altLang="en-US" b="1" dirty="0"/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5099346" y="2156964"/>
            <a:ext cx="3181406" cy="3298250"/>
            <a:chOff x="4717473" y="2227633"/>
            <a:chExt cx="3433864" cy="3559980"/>
          </a:xfrm>
        </p:grpSpPr>
        <p:sp>
          <p:nvSpPr>
            <p:cNvPr id="14" name="手繪多邊形 13"/>
            <p:cNvSpPr/>
            <p:nvPr/>
          </p:nvSpPr>
          <p:spPr>
            <a:xfrm>
              <a:off x="4717473" y="3589155"/>
              <a:ext cx="3433864" cy="2198458"/>
            </a:xfrm>
            <a:custGeom>
              <a:avLst/>
              <a:gdLst>
                <a:gd name="connsiteX0" fmla="*/ 0 w 4153711"/>
                <a:gd name="connsiteY0" fmla="*/ 2237368 h 2363828"/>
                <a:gd name="connsiteX1" fmla="*/ 1167320 w 4153711"/>
                <a:gd name="connsiteY1" fmla="*/ 9734 h 2363828"/>
                <a:gd name="connsiteX2" fmla="*/ 1896894 w 4153711"/>
                <a:gd name="connsiteY2" fmla="*/ 2334645 h 2363828"/>
                <a:gd name="connsiteX3" fmla="*/ 2947481 w 4153711"/>
                <a:gd name="connsiteY3" fmla="*/ 7 h 2363828"/>
                <a:gd name="connsiteX4" fmla="*/ 4153711 w 4153711"/>
                <a:gd name="connsiteY4" fmla="*/ 2363828 h 236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711" h="2363828">
                  <a:moveTo>
                    <a:pt x="0" y="2237368"/>
                  </a:moveTo>
                  <a:cubicBezTo>
                    <a:pt x="425585" y="1115444"/>
                    <a:pt x="851171" y="-6479"/>
                    <a:pt x="1167320" y="9734"/>
                  </a:cubicBezTo>
                  <a:cubicBezTo>
                    <a:pt x="1483469" y="25947"/>
                    <a:pt x="1600201" y="2336266"/>
                    <a:pt x="1896894" y="2334645"/>
                  </a:cubicBezTo>
                  <a:cubicBezTo>
                    <a:pt x="2193587" y="2333024"/>
                    <a:pt x="2571345" y="-4857"/>
                    <a:pt x="2947481" y="7"/>
                  </a:cubicBezTo>
                  <a:cubicBezTo>
                    <a:pt x="3323617" y="4871"/>
                    <a:pt x="3738664" y="1184349"/>
                    <a:pt x="4153711" y="236382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手繪多邊形 14"/>
            <p:cNvSpPr/>
            <p:nvPr/>
          </p:nvSpPr>
          <p:spPr>
            <a:xfrm>
              <a:off x="4717473" y="2227633"/>
              <a:ext cx="1527243" cy="3559979"/>
            </a:xfrm>
            <a:custGeom>
              <a:avLst/>
              <a:gdLst>
                <a:gd name="connsiteX0" fmla="*/ 0 w 1527243"/>
                <a:gd name="connsiteY0" fmla="*/ 4066323 h 4192782"/>
                <a:gd name="connsiteX1" fmla="*/ 778213 w 1527243"/>
                <a:gd name="connsiteY1" fmla="*/ 161 h 4192782"/>
                <a:gd name="connsiteX2" fmla="*/ 1527243 w 1527243"/>
                <a:gd name="connsiteY2" fmla="*/ 4192782 h 419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7243" h="4192782">
                  <a:moveTo>
                    <a:pt x="0" y="4066323"/>
                  </a:moveTo>
                  <a:cubicBezTo>
                    <a:pt x="261836" y="2022704"/>
                    <a:pt x="523673" y="-20915"/>
                    <a:pt x="778213" y="161"/>
                  </a:cubicBezTo>
                  <a:cubicBezTo>
                    <a:pt x="1032753" y="21237"/>
                    <a:pt x="1279998" y="2107009"/>
                    <a:pt x="1527243" y="4192782"/>
                  </a:cubicBez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1109789" y="1330928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We hope that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951706" y="1330928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 real case</a:t>
            </a:r>
            <a:endParaRPr lang="zh-TW" altLang="en-US" dirty="0"/>
          </a:p>
        </p:txBody>
      </p:sp>
      <p:cxnSp>
        <p:nvCxnSpPr>
          <p:cNvPr id="7" name="直線接點 6"/>
          <p:cNvCxnSpPr>
            <a:stCxn id="2" idx="2"/>
          </p:cNvCxnSpPr>
          <p:nvPr/>
        </p:nvCxnSpPr>
        <p:spPr>
          <a:xfrm>
            <a:off x="4717473" y="1476375"/>
            <a:ext cx="0" cy="4581525"/>
          </a:xfrm>
          <a:prstGeom prst="line">
            <a:avLst/>
          </a:prstGeom>
          <a:ln w="508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302489" y="2477858"/>
            <a:ext cx="2775119" cy="369332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Generated distribution</a:t>
            </a:r>
            <a:endParaRPr lang="zh-TW" altLang="en-US" b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716864" y="5477180"/>
            <a:ext cx="1946367" cy="36933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Real distribution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0612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 Collapse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Do not generate different kinds of objects</a:t>
            </a:r>
          </a:p>
          <a:p>
            <a:pPr lvl="1"/>
            <a:r>
              <a:rPr lang="en-US" altLang="zh-TW" dirty="0" smtClean="0"/>
              <a:t>Will lead KL or </a:t>
            </a:r>
            <a:r>
              <a:rPr lang="en-US" altLang="zh-TW" dirty="0" err="1" smtClean="0"/>
              <a:t>JS</a:t>
            </a:r>
            <a:r>
              <a:rPr lang="en-US" altLang="zh-TW" dirty="0" smtClean="0"/>
              <a:t> divergence</a:t>
            </a:r>
            <a:r>
              <a:rPr lang="zh-TW" altLang="en-US" dirty="0" smtClean="0"/>
              <a:t> </a:t>
            </a:r>
            <a:r>
              <a:rPr lang="en-US" altLang="zh-TW" dirty="0" smtClean="0"/>
              <a:t>larger</a:t>
            </a:r>
          </a:p>
          <a:p>
            <a:pPr lvl="1"/>
            <a:r>
              <a:rPr lang="en-US" altLang="zh-TW" dirty="0" smtClean="0"/>
              <a:t>The loss will be larger</a:t>
            </a:r>
          </a:p>
          <a:p>
            <a:r>
              <a:rPr lang="en-US" altLang="zh-TW" dirty="0" smtClean="0"/>
              <a:t>Tend to generate the same real objects</a:t>
            </a:r>
          </a:p>
          <a:p>
            <a:pPr lvl="1"/>
            <a:r>
              <a:rPr lang="en-US" altLang="zh-TW" dirty="0" smtClean="0"/>
              <a:t>Will lead the smallest loss</a:t>
            </a:r>
          </a:p>
          <a:p>
            <a:r>
              <a:rPr lang="en-US" altLang="zh-TW" dirty="0" smtClean="0"/>
              <a:t>The generated object is very similar</a:t>
            </a:r>
          </a:p>
          <a:p>
            <a:pPr lvl="1"/>
            <a:r>
              <a:rPr lang="en-US" altLang="zh-TW" dirty="0" smtClean="0"/>
              <a:t>Loss the diversity of the objects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35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92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Another Example for </a:t>
            </a:r>
            <a:br>
              <a:rPr lang="en-US" altLang="zh-TW" dirty="0" smtClean="0"/>
            </a:br>
            <a:r>
              <a:rPr lang="en-US" altLang="zh-TW" dirty="0" smtClean="0"/>
              <a:t>Mode </a:t>
            </a:r>
            <a:r>
              <a:rPr lang="en-US" altLang="zh-TW" dirty="0"/>
              <a:t>C</a:t>
            </a:r>
            <a:r>
              <a:rPr lang="en-US" altLang="zh-TW" dirty="0" smtClean="0"/>
              <a:t>ollapse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36</a:t>
            </a:fld>
            <a:endParaRPr lang="en-US" dirty="0">
              <a:ea typeface="Segoe UI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19442" y="2200402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Real distribution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488308" y="2206244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Ideal generated distribution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1028700" y="3055265"/>
            <a:ext cx="2055395" cy="1950189"/>
            <a:chOff x="561767" y="3104843"/>
            <a:chExt cx="2055395" cy="1950189"/>
          </a:xfrm>
        </p:grpSpPr>
        <p:sp>
          <p:nvSpPr>
            <p:cNvPr id="8" name="橢圓 7"/>
            <p:cNvSpPr/>
            <p:nvPr/>
          </p:nvSpPr>
          <p:spPr>
            <a:xfrm>
              <a:off x="961186" y="3513877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6" name="直線單箭頭接點 25"/>
            <p:cNvCxnSpPr/>
            <p:nvPr/>
          </p:nvCxnSpPr>
          <p:spPr>
            <a:xfrm flipV="1">
              <a:off x="561767" y="3104843"/>
              <a:ext cx="0" cy="195018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>
              <a:off x="561767" y="5055032"/>
              <a:ext cx="2055395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橢圓 22"/>
            <p:cNvSpPr/>
            <p:nvPr/>
          </p:nvSpPr>
          <p:spPr>
            <a:xfrm>
              <a:off x="686087" y="3533638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1866680" y="3763663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660220" y="4054485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668136" y="4402432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1203800" y="4587287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橢圓 38"/>
            <p:cNvSpPr/>
            <p:nvPr/>
          </p:nvSpPr>
          <p:spPr>
            <a:xfrm>
              <a:off x="660394" y="3800653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39"/>
            <p:cNvSpPr/>
            <p:nvPr/>
          </p:nvSpPr>
          <p:spPr>
            <a:xfrm>
              <a:off x="1683614" y="3491639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/>
            <p:cNvSpPr/>
            <p:nvPr/>
          </p:nvSpPr>
          <p:spPr>
            <a:xfrm>
              <a:off x="1551016" y="4630141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/>
            <p:cNvSpPr/>
            <p:nvPr/>
          </p:nvSpPr>
          <p:spPr>
            <a:xfrm>
              <a:off x="1309666" y="3421376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/>
            <p:cNvSpPr/>
            <p:nvPr/>
          </p:nvSpPr>
          <p:spPr>
            <a:xfrm>
              <a:off x="947468" y="4572340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>
              <a:off x="1899419" y="4218432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/>
            <p:cNvSpPr/>
            <p:nvPr/>
          </p:nvSpPr>
          <p:spPr>
            <a:xfrm>
              <a:off x="1818930" y="4507679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964466" y="3055265"/>
            <a:ext cx="2055395" cy="1950189"/>
            <a:chOff x="4964466" y="2983724"/>
            <a:chExt cx="2055395" cy="1950189"/>
          </a:xfrm>
        </p:grpSpPr>
        <p:sp>
          <p:nvSpPr>
            <p:cNvPr id="47" name="橢圓 46"/>
            <p:cNvSpPr/>
            <p:nvPr/>
          </p:nvSpPr>
          <p:spPr>
            <a:xfrm>
              <a:off x="5353837" y="3362614"/>
              <a:ext cx="161743" cy="14308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8" name="直線單箭頭接點 47"/>
            <p:cNvCxnSpPr/>
            <p:nvPr/>
          </p:nvCxnSpPr>
          <p:spPr>
            <a:xfrm flipV="1">
              <a:off x="4964466" y="2983724"/>
              <a:ext cx="0" cy="195018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4964466" y="4933913"/>
              <a:ext cx="2055395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橢圓 49"/>
            <p:cNvSpPr/>
            <p:nvPr/>
          </p:nvSpPr>
          <p:spPr>
            <a:xfrm>
              <a:off x="5269656" y="3703919"/>
              <a:ext cx="161743" cy="14308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/>
            <p:cNvSpPr/>
            <p:nvPr/>
          </p:nvSpPr>
          <p:spPr>
            <a:xfrm>
              <a:off x="5263888" y="3933366"/>
              <a:ext cx="161743" cy="14308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/>
            <p:cNvSpPr/>
            <p:nvPr/>
          </p:nvSpPr>
          <p:spPr>
            <a:xfrm>
              <a:off x="5342139" y="4200928"/>
              <a:ext cx="161743" cy="14308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橢圓 53"/>
            <p:cNvSpPr/>
            <p:nvPr/>
          </p:nvSpPr>
          <p:spPr>
            <a:xfrm>
              <a:off x="5827564" y="4466168"/>
              <a:ext cx="161743" cy="14308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6042488" y="3458641"/>
              <a:ext cx="161743" cy="14308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6315458" y="3675010"/>
              <a:ext cx="161743" cy="14308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5712365" y="3300257"/>
              <a:ext cx="161743" cy="14308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/>
            <p:cNvSpPr/>
            <p:nvPr/>
          </p:nvSpPr>
          <p:spPr>
            <a:xfrm>
              <a:off x="5350167" y="4451221"/>
              <a:ext cx="161743" cy="14308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>
              <a:off x="6271972" y="4026971"/>
              <a:ext cx="161743" cy="14308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橢圓 60"/>
            <p:cNvSpPr/>
            <p:nvPr/>
          </p:nvSpPr>
          <p:spPr>
            <a:xfrm>
              <a:off x="6221629" y="4386560"/>
              <a:ext cx="161743" cy="14308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48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Another </a:t>
            </a:r>
            <a:r>
              <a:rPr lang="en-US" altLang="zh-TW" dirty="0" smtClean="0"/>
              <a:t>Example </a:t>
            </a:r>
            <a:r>
              <a:rPr lang="en-US" altLang="zh-TW" dirty="0"/>
              <a:t>for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Mode </a:t>
            </a:r>
            <a:r>
              <a:rPr lang="en-US" altLang="zh-TW" dirty="0"/>
              <a:t>C</a:t>
            </a:r>
            <a:r>
              <a:rPr lang="en-US" altLang="zh-TW" dirty="0" smtClean="0"/>
              <a:t>ollapse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37</a:t>
            </a:fld>
            <a:endParaRPr lang="en-US" dirty="0">
              <a:ea typeface="Segoe UI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64561" y="1476375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Actually……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177623" y="2117741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100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iteration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631867" y="2117741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500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iteration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112949" y="4444005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1000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iteration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606941" y="4444005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1500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iteration</a:t>
            </a:r>
            <a:endParaRPr lang="zh-TW" altLang="en-US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6100933" y="4202349"/>
            <a:ext cx="231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An infinite loop……</a:t>
            </a:r>
          </a:p>
          <a:p>
            <a:r>
              <a:rPr lang="en-US" altLang="zh-TW" dirty="0" smtClean="0"/>
              <a:t>Cannot converge</a:t>
            </a:r>
            <a:endParaRPr lang="zh-TW" altLang="en-US" dirty="0"/>
          </a:p>
        </p:txBody>
      </p:sp>
      <p:grpSp>
        <p:nvGrpSpPr>
          <p:cNvPr id="26" name="群組 25"/>
          <p:cNvGrpSpPr/>
          <p:nvPr/>
        </p:nvGrpSpPr>
        <p:grpSpPr>
          <a:xfrm>
            <a:off x="1275112" y="2621617"/>
            <a:ext cx="1665581" cy="1580328"/>
            <a:chOff x="1275112" y="2621617"/>
            <a:chExt cx="1665581" cy="1580328"/>
          </a:xfrm>
        </p:grpSpPr>
        <p:cxnSp>
          <p:nvCxnSpPr>
            <p:cNvPr id="59" name="直線單箭頭接點 58"/>
            <p:cNvCxnSpPr/>
            <p:nvPr/>
          </p:nvCxnSpPr>
          <p:spPr>
            <a:xfrm flipV="1">
              <a:off x="1275112" y="2621617"/>
              <a:ext cx="0" cy="158032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1275112" y="4201945"/>
              <a:ext cx="166558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橢圓 60"/>
            <p:cNvSpPr/>
            <p:nvPr/>
          </p:nvSpPr>
          <p:spPr>
            <a:xfrm>
              <a:off x="1698694" y="2922868"/>
              <a:ext cx="131068" cy="115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/>
            <p:cNvSpPr/>
            <p:nvPr/>
          </p:nvSpPr>
          <p:spPr>
            <a:xfrm>
              <a:off x="1794993" y="2952693"/>
              <a:ext cx="131068" cy="115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橢圓 62"/>
            <p:cNvSpPr/>
            <p:nvPr/>
          </p:nvSpPr>
          <p:spPr>
            <a:xfrm>
              <a:off x="1699863" y="3018031"/>
              <a:ext cx="131068" cy="115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橢圓 63"/>
            <p:cNvSpPr/>
            <p:nvPr/>
          </p:nvSpPr>
          <p:spPr>
            <a:xfrm>
              <a:off x="1801104" y="3038813"/>
              <a:ext cx="131068" cy="115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橢圓 64"/>
            <p:cNvSpPr/>
            <p:nvPr/>
          </p:nvSpPr>
          <p:spPr>
            <a:xfrm>
              <a:off x="1658566" y="3113861"/>
              <a:ext cx="131068" cy="115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/>
            <p:cNvSpPr/>
            <p:nvPr/>
          </p:nvSpPr>
          <p:spPr>
            <a:xfrm>
              <a:off x="1768571" y="3139139"/>
              <a:ext cx="131068" cy="115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橢圓 66"/>
            <p:cNvSpPr/>
            <p:nvPr/>
          </p:nvSpPr>
          <p:spPr>
            <a:xfrm>
              <a:off x="1590066" y="3026063"/>
              <a:ext cx="131068" cy="115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67"/>
            <p:cNvSpPr/>
            <p:nvPr/>
          </p:nvSpPr>
          <p:spPr>
            <a:xfrm>
              <a:off x="1895752" y="2989884"/>
              <a:ext cx="131068" cy="115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橢圓 68"/>
            <p:cNvSpPr/>
            <p:nvPr/>
          </p:nvSpPr>
          <p:spPr>
            <a:xfrm>
              <a:off x="1901970" y="3103118"/>
              <a:ext cx="131068" cy="115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/>
            <p:cNvSpPr/>
            <p:nvPr/>
          </p:nvSpPr>
          <p:spPr>
            <a:xfrm>
              <a:off x="1590899" y="2911299"/>
              <a:ext cx="131068" cy="115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/>
            <p:cNvSpPr/>
            <p:nvPr/>
          </p:nvSpPr>
          <p:spPr>
            <a:xfrm>
              <a:off x="1764228" y="2868776"/>
              <a:ext cx="131068" cy="115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/>
            <p:cNvSpPr/>
            <p:nvPr/>
          </p:nvSpPr>
          <p:spPr>
            <a:xfrm>
              <a:off x="1884519" y="2879808"/>
              <a:ext cx="131068" cy="115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74" name="直線單箭頭接點 73"/>
          <p:cNvCxnSpPr/>
          <p:nvPr/>
        </p:nvCxnSpPr>
        <p:spPr>
          <a:xfrm flipV="1">
            <a:off x="3806489" y="2621617"/>
            <a:ext cx="0" cy="15803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>
            <a:off x="3806489" y="4201945"/>
            <a:ext cx="166558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橢圓 75"/>
          <p:cNvSpPr/>
          <p:nvPr/>
        </p:nvSpPr>
        <p:spPr>
          <a:xfrm>
            <a:off x="4807689" y="3021855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/>
          <p:cNvSpPr/>
          <p:nvPr/>
        </p:nvSpPr>
        <p:spPr>
          <a:xfrm>
            <a:off x="4974464" y="3053166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/>
          <p:cNvSpPr/>
          <p:nvPr/>
        </p:nvSpPr>
        <p:spPr>
          <a:xfrm>
            <a:off x="4844255" y="3169111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4980575" y="3139286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/>
          <p:cNvSpPr/>
          <p:nvPr/>
        </p:nvSpPr>
        <p:spPr>
          <a:xfrm>
            <a:off x="4812631" y="3311803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橢圓 80"/>
          <p:cNvSpPr/>
          <p:nvPr/>
        </p:nvSpPr>
        <p:spPr>
          <a:xfrm>
            <a:off x="4974464" y="3358226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4693500" y="3176476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橢圓 82"/>
          <p:cNvSpPr/>
          <p:nvPr/>
        </p:nvSpPr>
        <p:spPr>
          <a:xfrm>
            <a:off x="4974464" y="2937146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5151114" y="3135047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4675102" y="2948826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4877503" y="2823199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5101234" y="2859580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5117081" y="3267152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0" name="直線單箭頭接點 89"/>
          <p:cNvCxnSpPr/>
          <p:nvPr/>
        </p:nvCxnSpPr>
        <p:spPr>
          <a:xfrm flipV="1">
            <a:off x="1285615" y="4788896"/>
            <a:ext cx="0" cy="15803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>
            <a:off x="1285615" y="6369224"/>
            <a:ext cx="166558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橢圓 91"/>
          <p:cNvSpPr/>
          <p:nvPr/>
        </p:nvSpPr>
        <p:spPr>
          <a:xfrm>
            <a:off x="2033990" y="6002430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2584483" y="5839519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橢圓 93"/>
          <p:cNvSpPr/>
          <p:nvPr/>
        </p:nvSpPr>
        <p:spPr>
          <a:xfrm>
            <a:off x="2224416" y="5978027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橢圓 94"/>
          <p:cNvSpPr/>
          <p:nvPr/>
        </p:nvSpPr>
        <p:spPr>
          <a:xfrm>
            <a:off x="2405911" y="5854371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橢圓 95"/>
          <p:cNvSpPr/>
          <p:nvPr/>
        </p:nvSpPr>
        <p:spPr>
          <a:xfrm>
            <a:off x="2389961" y="6198306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橢圓 96"/>
          <p:cNvSpPr/>
          <p:nvPr/>
        </p:nvSpPr>
        <p:spPr>
          <a:xfrm>
            <a:off x="2442088" y="6029505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/>
          <p:cNvSpPr/>
          <p:nvPr/>
        </p:nvSpPr>
        <p:spPr>
          <a:xfrm>
            <a:off x="2291589" y="5724971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2652937" y="6028248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橢圓 99"/>
          <p:cNvSpPr/>
          <p:nvPr/>
        </p:nvSpPr>
        <p:spPr>
          <a:xfrm>
            <a:off x="2570638" y="6160158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橢圓 100"/>
          <p:cNvSpPr/>
          <p:nvPr/>
        </p:nvSpPr>
        <p:spPr>
          <a:xfrm>
            <a:off x="2132516" y="5778680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/>
          <p:cNvSpPr/>
          <p:nvPr/>
        </p:nvSpPr>
        <p:spPr>
          <a:xfrm>
            <a:off x="2190854" y="6146044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橢圓 102"/>
          <p:cNvSpPr/>
          <p:nvPr/>
        </p:nvSpPr>
        <p:spPr>
          <a:xfrm>
            <a:off x="1935085" y="5830700"/>
            <a:ext cx="131068" cy="11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8" name="群組 107"/>
          <p:cNvGrpSpPr/>
          <p:nvPr/>
        </p:nvGrpSpPr>
        <p:grpSpPr>
          <a:xfrm>
            <a:off x="3806489" y="4848680"/>
            <a:ext cx="1665581" cy="1580328"/>
            <a:chOff x="561767" y="3104843"/>
            <a:chExt cx="2055395" cy="1950189"/>
          </a:xfrm>
        </p:grpSpPr>
        <p:sp>
          <p:nvSpPr>
            <p:cNvPr id="109" name="橢圓 108"/>
            <p:cNvSpPr/>
            <p:nvPr/>
          </p:nvSpPr>
          <p:spPr>
            <a:xfrm>
              <a:off x="961186" y="3513877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0" name="直線單箭頭接點 109"/>
            <p:cNvCxnSpPr/>
            <p:nvPr/>
          </p:nvCxnSpPr>
          <p:spPr>
            <a:xfrm flipV="1">
              <a:off x="561767" y="3104843"/>
              <a:ext cx="0" cy="195018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線單箭頭接點 110"/>
            <p:cNvCxnSpPr/>
            <p:nvPr/>
          </p:nvCxnSpPr>
          <p:spPr>
            <a:xfrm>
              <a:off x="561767" y="5055032"/>
              <a:ext cx="2055395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橢圓 111"/>
            <p:cNvSpPr/>
            <p:nvPr/>
          </p:nvSpPr>
          <p:spPr>
            <a:xfrm>
              <a:off x="866957" y="3825038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橢圓 112"/>
            <p:cNvSpPr/>
            <p:nvPr/>
          </p:nvSpPr>
          <p:spPr>
            <a:xfrm>
              <a:off x="1193441" y="3763663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橢圓 113"/>
            <p:cNvSpPr/>
            <p:nvPr/>
          </p:nvSpPr>
          <p:spPr>
            <a:xfrm>
              <a:off x="997514" y="3697048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橢圓 114"/>
            <p:cNvSpPr/>
            <p:nvPr/>
          </p:nvSpPr>
          <p:spPr>
            <a:xfrm>
              <a:off x="823574" y="4057332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橢圓 115"/>
            <p:cNvSpPr/>
            <p:nvPr/>
          </p:nvSpPr>
          <p:spPr>
            <a:xfrm>
              <a:off x="1010459" y="3312087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橢圓 116"/>
            <p:cNvSpPr/>
            <p:nvPr/>
          </p:nvSpPr>
          <p:spPr>
            <a:xfrm>
              <a:off x="1061486" y="4027344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橢圓 117"/>
            <p:cNvSpPr/>
            <p:nvPr/>
          </p:nvSpPr>
          <p:spPr>
            <a:xfrm>
              <a:off x="1340443" y="3579292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橢圓 118"/>
            <p:cNvSpPr/>
            <p:nvPr/>
          </p:nvSpPr>
          <p:spPr>
            <a:xfrm>
              <a:off x="1274312" y="3977420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橢圓 119"/>
            <p:cNvSpPr/>
            <p:nvPr/>
          </p:nvSpPr>
          <p:spPr>
            <a:xfrm>
              <a:off x="1309666" y="3421376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橢圓 120"/>
            <p:cNvSpPr/>
            <p:nvPr/>
          </p:nvSpPr>
          <p:spPr>
            <a:xfrm>
              <a:off x="649942" y="3872541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橢圓 121"/>
            <p:cNvSpPr/>
            <p:nvPr/>
          </p:nvSpPr>
          <p:spPr>
            <a:xfrm>
              <a:off x="715551" y="3661163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/>
            <p:cNvSpPr/>
            <p:nvPr/>
          </p:nvSpPr>
          <p:spPr>
            <a:xfrm>
              <a:off x="727411" y="3412872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4" name="群組 103"/>
          <p:cNvGrpSpPr/>
          <p:nvPr/>
        </p:nvGrpSpPr>
        <p:grpSpPr>
          <a:xfrm>
            <a:off x="6728221" y="977577"/>
            <a:ext cx="2055395" cy="1950189"/>
            <a:chOff x="561767" y="3104843"/>
            <a:chExt cx="2055395" cy="1950189"/>
          </a:xfrm>
        </p:grpSpPr>
        <p:sp>
          <p:nvSpPr>
            <p:cNvPr id="105" name="橢圓 104"/>
            <p:cNvSpPr/>
            <p:nvPr/>
          </p:nvSpPr>
          <p:spPr>
            <a:xfrm>
              <a:off x="961186" y="3513877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6" name="直線單箭頭接點 105"/>
            <p:cNvCxnSpPr/>
            <p:nvPr/>
          </p:nvCxnSpPr>
          <p:spPr>
            <a:xfrm flipV="1">
              <a:off x="561767" y="3104843"/>
              <a:ext cx="0" cy="195018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直線單箭頭接點 106"/>
            <p:cNvCxnSpPr/>
            <p:nvPr/>
          </p:nvCxnSpPr>
          <p:spPr>
            <a:xfrm>
              <a:off x="561767" y="5055032"/>
              <a:ext cx="2055395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橢圓 123"/>
            <p:cNvSpPr/>
            <p:nvPr/>
          </p:nvSpPr>
          <p:spPr>
            <a:xfrm>
              <a:off x="686087" y="3533638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/>
            <p:cNvSpPr/>
            <p:nvPr/>
          </p:nvSpPr>
          <p:spPr>
            <a:xfrm>
              <a:off x="1866680" y="3763663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/>
            <p:cNvSpPr/>
            <p:nvPr/>
          </p:nvSpPr>
          <p:spPr>
            <a:xfrm>
              <a:off x="660220" y="4054485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/>
            <p:cNvSpPr/>
            <p:nvPr/>
          </p:nvSpPr>
          <p:spPr>
            <a:xfrm>
              <a:off x="668136" y="4402432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/>
            <p:cNvSpPr/>
            <p:nvPr/>
          </p:nvSpPr>
          <p:spPr>
            <a:xfrm>
              <a:off x="1203800" y="4587287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/>
            <p:cNvSpPr/>
            <p:nvPr/>
          </p:nvSpPr>
          <p:spPr>
            <a:xfrm>
              <a:off x="660394" y="3800653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橢圓 129"/>
            <p:cNvSpPr/>
            <p:nvPr/>
          </p:nvSpPr>
          <p:spPr>
            <a:xfrm>
              <a:off x="1683614" y="3491639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橢圓 130"/>
            <p:cNvSpPr/>
            <p:nvPr/>
          </p:nvSpPr>
          <p:spPr>
            <a:xfrm>
              <a:off x="1551016" y="4630141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橢圓 131"/>
            <p:cNvSpPr/>
            <p:nvPr/>
          </p:nvSpPr>
          <p:spPr>
            <a:xfrm>
              <a:off x="1309666" y="3421376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橢圓 132"/>
            <p:cNvSpPr/>
            <p:nvPr/>
          </p:nvSpPr>
          <p:spPr>
            <a:xfrm>
              <a:off x="947468" y="4572340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橢圓 133"/>
            <p:cNvSpPr/>
            <p:nvPr/>
          </p:nvSpPr>
          <p:spPr>
            <a:xfrm>
              <a:off x="1899419" y="4218432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橢圓 134"/>
            <p:cNvSpPr/>
            <p:nvPr/>
          </p:nvSpPr>
          <p:spPr>
            <a:xfrm>
              <a:off x="1818930" y="4507679"/>
              <a:ext cx="161743" cy="1430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676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Gradient Vanishing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38</a:t>
            </a:fld>
            <a:endParaRPr lang="en-US" dirty="0">
              <a:ea typeface="Segoe UI" panose="020B0502040204020203" pitchFamily="34" charset="0"/>
            </a:endParaRPr>
          </a:p>
        </p:txBody>
      </p:sp>
      <p:grpSp>
        <p:nvGrpSpPr>
          <p:cNvPr id="74" name="群組 73"/>
          <p:cNvGrpSpPr/>
          <p:nvPr/>
        </p:nvGrpSpPr>
        <p:grpSpPr>
          <a:xfrm>
            <a:off x="1411996" y="1428055"/>
            <a:ext cx="7159650" cy="4491147"/>
            <a:chOff x="1411996" y="1428055"/>
            <a:chExt cx="7159650" cy="4491147"/>
          </a:xfrm>
        </p:grpSpPr>
        <p:sp>
          <p:nvSpPr>
            <p:cNvPr id="3" name="圓角矩形 2"/>
            <p:cNvSpPr/>
            <p:nvPr/>
          </p:nvSpPr>
          <p:spPr>
            <a:xfrm>
              <a:off x="1440584" y="1476375"/>
              <a:ext cx="6553777" cy="1480942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1440584" y="2957317"/>
              <a:ext cx="6553777" cy="1480942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圓角矩形 37"/>
            <p:cNvSpPr/>
            <p:nvPr/>
          </p:nvSpPr>
          <p:spPr>
            <a:xfrm>
              <a:off x="1440584" y="4438260"/>
              <a:ext cx="6553777" cy="1480942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1440584" y="1476375"/>
              <a:ext cx="1670916" cy="415925"/>
              <a:chOff x="1440584" y="1476375"/>
              <a:chExt cx="1670916" cy="415925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440584" y="1476375"/>
                <a:ext cx="1670916" cy="4159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1572163" y="1499671"/>
                <a:ext cx="1407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altLang="zh-TW" baseline="30000" dirty="0" smtClean="0">
                    <a:solidFill>
                      <a:schemeClr val="bg1"/>
                    </a:solidFill>
                  </a:rPr>
                  <a:t>st</a:t>
                </a:r>
                <a:r>
                  <a:rPr lang="en-US" altLang="zh-TW" dirty="0" smtClean="0">
                    <a:solidFill>
                      <a:schemeClr val="bg1"/>
                    </a:solidFill>
                  </a:rPr>
                  <a:t> iteration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群組 39"/>
            <p:cNvGrpSpPr/>
            <p:nvPr/>
          </p:nvGrpSpPr>
          <p:grpSpPr>
            <a:xfrm>
              <a:off x="1440584" y="2957316"/>
              <a:ext cx="1670916" cy="415925"/>
              <a:chOff x="1440584" y="1476375"/>
              <a:chExt cx="1670916" cy="415925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1440584" y="1476375"/>
                <a:ext cx="1670916" cy="4159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1490410" y="1499671"/>
                <a:ext cx="1571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50</a:t>
                </a:r>
                <a:r>
                  <a:rPr lang="en-US" altLang="zh-TW" baseline="30000" dirty="0">
                    <a:solidFill>
                      <a:schemeClr val="bg1"/>
                    </a:solidFill>
                  </a:rPr>
                  <a:t>th</a:t>
                </a:r>
                <a:r>
                  <a:rPr lang="en-US" altLang="zh-TW" dirty="0" smtClean="0">
                    <a:solidFill>
                      <a:schemeClr val="bg1"/>
                    </a:solidFill>
                  </a:rPr>
                  <a:t> iteration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群組 42"/>
            <p:cNvGrpSpPr/>
            <p:nvPr/>
          </p:nvGrpSpPr>
          <p:grpSpPr>
            <a:xfrm>
              <a:off x="1411996" y="4438259"/>
              <a:ext cx="1699504" cy="415925"/>
              <a:chOff x="1411996" y="1476375"/>
              <a:chExt cx="1699504" cy="415925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1440584" y="1476375"/>
                <a:ext cx="1670916" cy="4159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1411996" y="1499671"/>
                <a:ext cx="169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100</a:t>
                </a:r>
                <a:r>
                  <a:rPr lang="en-US" altLang="zh-TW" baseline="30000" dirty="0">
                    <a:solidFill>
                      <a:schemeClr val="bg1"/>
                    </a:solidFill>
                  </a:rPr>
                  <a:t>th</a:t>
                </a:r>
                <a:r>
                  <a:rPr lang="en-US" altLang="zh-TW" dirty="0" smtClean="0">
                    <a:solidFill>
                      <a:schemeClr val="bg1"/>
                    </a:solidFill>
                  </a:rPr>
                  <a:t> iteration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6" name="直線接點 45"/>
            <p:cNvCxnSpPr/>
            <p:nvPr/>
          </p:nvCxnSpPr>
          <p:spPr>
            <a:xfrm flipV="1">
              <a:off x="3430562" y="1871262"/>
              <a:ext cx="436967" cy="878037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V="1">
              <a:off x="4557120" y="1869003"/>
              <a:ext cx="440916" cy="8818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5583879" y="2032180"/>
                  <a:ext cx="23378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𝐽𝑆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879" y="2032180"/>
                  <a:ext cx="2337883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3656523" y="1428055"/>
                  <a:ext cx="49417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6523" y="1428055"/>
                  <a:ext cx="49417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4611520" y="1428055"/>
                  <a:ext cx="7730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1520" y="1428055"/>
                  <a:ext cx="77303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線接點 53"/>
            <p:cNvCxnSpPr/>
            <p:nvPr/>
          </p:nvCxnSpPr>
          <p:spPr>
            <a:xfrm flipV="1">
              <a:off x="4045137" y="3360559"/>
              <a:ext cx="432809" cy="869682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/>
            <p:cNvCxnSpPr/>
            <p:nvPr/>
          </p:nvCxnSpPr>
          <p:spPr>
            <a:xfrm flipV="1">
              <a:off x="4553770" y="3346559"/>
              <a:ext cx="444266" cy="8885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/>
                <p:cNvSpPr txBox="1"/>
                <p:nvPr/>
              </p:nvSpPr>
              <p:spPr>
                <a:xfrm>
                  <a:off x="5583878" y="3513122"/>
                  <a:ext cx="23378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𝐽𝑆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56" name="文字方塊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878" y="3513122"/>
                  <a:ext cx="233788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4274775" y="2964346"/>
                  <a:ext cx="49417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4775" y="2964346"/>
                  <a:ext cx="49417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4687344" y="2984265"/>
                  <a:ext cx="7730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7344" y="2984265"/>
                  <a:ext cx="773032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接點 60"/>
            <p:cNvCxnSpPr/>
            <p:nvPr/>
          </p:nvCxnSpPr>
          <p:spPr>
            <a:xfrm flipV="1">
              <a:off x="4033446" y="4895136"/>
              <a:ext cx="429323" cy="86267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/>
            <p:nvPr/>
          </p:nvCxnSpPr>
          <p:spPr>
            <a:xfrm flipV="1">
              <a:off x="4033446" y="4888384"/>
              <a:ext cx="459317" cy="9186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/>
                <p:cNvSpPr/>
                <p:nvPr/>
              </p:nvSpPr>
              <p:spPr>
                <a:xfrm>
                  <a:off x="3792604" y="4502260"/>
                  <a:ext cx="56951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a14:m>
                  <a:r>
                    <a:rPr lang="en-US" altLang="zh-TW" dirty="0" smtClean="0"/>
                    <a:t>=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604" y="4502260"/>
                  <a:ext cx="569515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0000" r="-8511" b="-2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/>
                <p:cNvSpPr/>
                <p:nvPr/>
              </p:nvSpPr>
              <p:spPr>
                <a:xfrm>
                  <a:off x="4218325" y="4507031"/>
                  <a:ext cx="7730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4" name="矩形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8325" y="4507031"/>
                  <a:ext cx="773032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68"/>
                <p:cNvSpPr txBox="1"/>
                <p:nvPr/>
              </p:nvSpPr>
              <p:spPr>
                <a:xfrm>
                  <a:off x="5752192" y="4994064"/>
                  <a:ext cx="20012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𝐽𝑆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69" name="文字方塊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192" y="4994064"/>
                  <a:ext cx="2001253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向左箭號 69"/>
            <p:cNvSpPr/>
            <p:nvPr/>
          </p:nvSpPr>
          <p:spPr>
            <a:xfrm rot="16200000">
              <a:off x="5557764" y="2740525"/>
              <a:ext cx="820429" cy="440612"/>
            </a:xfrm>
            <a:prstGeom prst="lef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向左箭號 70"/>
            <p:cNvSpPr/>
            <p:nvPr/>
          </p:nvSpPr>
          <p:spPr>
            <a:xfrm rot="16200000">
              <a:off x="5565894" y="4226047"/>
              <a:ext cx="820429" cy="440612"/>
            </a:xfrm>
            <a:prstGeom prst="lef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6510347" y="2634598"/>
              <a:ext cx="1931955" cy="64633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Not become better</a:t>
              </a:r>
              <a:endParaRPr lang="zh-TW" altLang="en-US" dirty="0"/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6415286" y="4276889"/>
              <a:ext cx="2156360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altLang="zh-TW" dirty="0"/>
                <a:t>Too fast and hard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564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If We </a:t>
            </a:r>
            <a:r>
              <a:rPr lang="en-US" altLang="zh-TW" dirty="0" smtClean="0"/>
              <a:t>Change </a:t>
            </a:r>
            <a:r>
              <a:rPr lang="en-US" altLang="zh-TW" dirty="0"/>
              <a:t>T</a:t>
            </a:r>
            <a:r>
              <a:rPr lang="en-US" altLang="zh-TW" dirty="0" smtClean="0"/>
              <a:t>he Distance </a:t>
            </a:r>
            <a:r>
              <a:rPr lang="en-US" altLang="zh-TW" dirty="0"/>
              <a:t>M</a:t>
            </a:r>
            <a:r>
              <a:rPr lang="en-US" altLang="zh-TW" dirty="0" smtClean="0"/>
              <a:t>easurement?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39</a:t>
            </a:fld>
            <a:endParaRPr lang="en-US" dirty="0">
              <a:ea typeface="Segoe UI" panose="020B0502040204020203" pitchFamily="34" charset="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1440584" y="1476375"/>
            <a:ext cx="6553777" cy="1480942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圓角矩形 32"/>
          <p:cNvSpPr/>
          <p:nvPr/>
        </p:nvSpPr>
        <p:spPr>
          <a:xfrm>
            <a:off x="1440584" y="2957317"/>
            <a:ext cx="6553777" cy="1480942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圓角矩形 33"/>
          <p:cNvSpPr/>
          <p:nvPr/>
        </p:nvSpPr>
        <p:spPr>
          <a:xfrm>
            <a:off x="1440584" y="4438260"/>
            <a:ext cx="6553777" cy="1480942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5" name="群組 34"/>
          <p:cNvGrpSpPr/>
          <p:nvPr/>
        </p:nvGrpSpPr>
        <p:grpSpPr>
          <a:xfrm>
            <a:off x="1440584" y="1476375"/>
            <a:ext cx="1670916" cy="415925"/>
            <a:chOff x="1440584" y="1476375"/>
            <a:chExt cx="1670916" cy="415925"/>
          </a:xfrm>
        </p:grpSpPr>
        <p:sp>
          <p:nvSpPr>
            <p:cNvPr id="61" name="矩形 60"/>
            <p:cNvSpPr/>
            <p:nvPr/>
          </p:nvSpPr>
          <p:spPr>
            <a:xfrm>
              <a:off x="1440584" y="1476375"/>
              <a:ext cx="1670916" cy="4159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572163" y="1499671"/>
              <a:ext cx="14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1</a:t>
              </a:r>
              <a:r>
                <a:rPr lang="en-US" altLang="zh-TW" baseline="30000" dirty="0" smtClean="0">
                  <a:solidFill>
                    <a:schemeClr val="bg1"/>
                  </a:solidFill>
                </a:rPr>
                <a:t>st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 iteration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1440584" y="2957316"/>
            <a:ext cx="1670916" cy="415925"/>
            <a:chOff x="1440584" y="1476375"/>
            <a:chExt cx="1670916" cy="415925"/>
          </a:xfrm>
        </p:grpSpPr>
        <p:sp>
          <p:nvSpPr>
            <p:cNvPr id="59" name="矩形 58"/>
            <p:cNvSpPr/>
            <p:nvPr/>
          </p:nvSpPr>
          <p:spPr>
            <a:xfrm>
              <a:off x="1440584" y="1476375"/>
              <a:ext cx="1670916" cy="4159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90410" y="1499671"/>
              <a:ext cx="1571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50</a:t>
              </a:r>
              <a:r>
                <a:rPr lang="en-US" altLang="zh-TW" baseline="30000" dirty="0">
                  <a:solidFill>
                    <a:schemeClr val="bg1"/>
                  </a:solidFill>
                </a:rPr>
                <a:t>th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 iteration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1411996" y="4438259"/>
            <a:ext cx="1699504" cy="415925"/>
            <a:chOff x="1411996" y="1476375"/>
            <a:chExt cx="1699504" cy="415925"/>
          </a:xfrm>
        </p:grpSpPr>
        <p:sp>
          <p:nvSpPr>
            <p:cNvPr id="57" name="矩形 56"/>
            <p:cNvSpPr/>
            <p:nvPr/>
          </p:nvSpPr>
          <p:spPr>
            <a:xfrm>
              <a:off x="1440584" y="1476375"/>
              <a:ext cx="1670916" cy="4159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1411996" y="1499671"/>
              <a:ext cx="1699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100</a:t>
              </a:r>
              <a:r>
                <a:rPr lang="en-US" altLang="zh-TW" baseline="30000" dirty="0">
                  <a:solidFill>
                    <a:schemeClr val="bg1"/>
                  </a:solidFill>
                </a:rPr>
                <a:t>th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 iteration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8" name="直線接點 37"/>
          <p:cNvCxnSpPr/>
          <p:nvPr/>
        </p:nvCxnSpPr>
        <p:spPr>
          <a:xfrm flipV="1">
            <a:off x="3430562" y="1871262"/>
            <a:ext cx="436967" cy="87803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V="1">
            <a:off x="4557120" y="1869003"/>
            <a:ext cx="440916" cy="881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3656523" y="1428055"/>
                <a:ext cx="4941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523" y="1428055"/>
                <a:ext cx="494174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4611520" y="1428055"/>
                <a:ext cx="7730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520" y="1428055"/>
                <a:ext cx="773032" cy="369332"/>
              </a:xfrm>
              <a:prstGeom prst="rect">
                <a:avLst/>
              </a:prstGeom>
              <a:blipFill>
                <a:blip r:embed="rId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接點 42"/>
          <p:cNvCxnSpPr/>
          <p:nvPr/>
        </p:nvCxnSpPr>
        <p:spPr>
          <a:xfrm flipV="1">
            <a:off x="4045137" y="3360559"/>
            <a:ext cx="432809" cy="86968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 flipV="1">
            <a:off x="4553770" y="3346559"/>
            <a:ext cx="444266" cy="888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4274775" y="2964346"/>
                <a:ext cx="4941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775" y="2964346"/>
                <a:ext cx="494174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4687344" y="2984265"/>
                <a:ext cx="7730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344" y="2984265"/>
                <a:ext cx="773032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接點 47"/>
          <p:cNvCxnSpPr/>
          <p:nvPr/>
        </p:nvCxnSpPr>
        <p:spPr>
          <a:xfrm flipV="1">
            <a:off x="4033446" y="4895136"/>
            <a:ext cx="429323" cy="86267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V="1">
            <a:off x="4033446" y="4888384"/>
            <a:ext cx="459317" cy="918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3792604" y="4502260"/>
                <a:ext cx="56951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dirty="0" smtClean="0"/>
                  <a:t>=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604" y="4502260"/>
                <a:ext cx="569515" cy="369332"/>
              </a:xfrm>
              <a:prstGeom prst="rect">
                <a:avLst/>
              </a:prstGeom>
              <a:blipFill>
                <a:blip r:embed="rId6"/>
                <a:stretch>
                  <a:fillRect t="-10000" r="-8511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4218325" y="4507031"/>
                <a:ext cx="7730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25" y="4507031"/>
                <a:ext cx="773032" cy="369332"/>
              </a:xfrm>
              <a:prstGeom prst="rect">
                <a:avLst/>
              </a:prstGeom>
              <a:blipFill>
                <a:blip r:embed="rId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線單箭頭接點 62"/>
          <p:cNvCxnSpPr/>
          <p:nvPr/>
        </p:nvCxnSpPr>
        <p:spPr>
          <a:xfrm>
            <a:off x="3757886" y="2244002"/>
            <a:ext cx="9294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4077862" y="1926780"/>
                <a:ext cx="36735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62" y="1926780"/>
                <a:ext cx="367357" cy="276999"/>
              </a:xfrm>
              <a:prstGeom prst="rect">
                <a:avLst/>
              </a:prstGeom>
              <a:blipFill>
                <a:blip r:embed="rId8"/>
                <a:stretch>
                  <a:fillRect l="-5000" b="-195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線單箭頭接點 65"/>
          <p:cNvCxnSpPr/>
          <p:nvPr/>
        </p:nvCxnSpPr>
        <p:spPr>
          <a:xfrm>
            <a:off x="4304721" y="3820286"/>
            <a:ext cx="43805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4469220" y="3441097"/>
                <a:ext cx="402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220" y="3441097"/>
                <a:ext cx="402290" cy="276999"/>
              </a:xfrm>
              <a:prstGeom prst="rect">
                <a:avLst/>
              </a:prstGeom>
              <a:blipFill>
                <a:blip r:embed="rId9"/>
                <a:stretch>
                  <a:fillRect l="-13636" r="-4545" b="-195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5676310" y="2032179"/>
                <a:ext cx="2127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310" y="2032179"/>
                <a:ext cx="2127570" cy="369332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5627418" y="3513121"/>
                <a:ext cx="2225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418" y="3513121"/>
                <a:ext cx="2225353" cy="369332"/>
              </a:xfrm>
              <a:prstGeom prst="rect">
                <a:avLst/>
              </a:prstGeom>
              <a:blipFill>
                <a:blip r:embed="rId11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5732382" y="4994065"/>
                <a:ext cx="2015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382" y="4994065"/>
                <a:ext cx="2015424" cy="369332"/>
              </a:xfrm>
              <a:prstGeom prst="rect">
                <a:avLst/>
              </a:prstGeom>
              <a:blipFill>
                <a:blip r:embed="rId1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01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Check </a:t>
            </a:r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C</a:t>
            </a:r>
            <a:r>
              <a:rPr lang="en-US" altLang="zh-TW" dirty="0" smtClean="0"/>
              <a:t>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8699" y="1608363"/>
            <a:ext cx="7903029" cy="884199"/>
          </a:xfrm>
        </p:spPr>
        <p:txBody>
          <a:bodyPr/>
          <a:lstStyle/>
          <a:p>
            <a:r>
              <a:rPr lang="en-US" altLang="zh-TW" dirty="0" smtClean="0"/>
              <a:t>Need a decoder to reconstruct the object by the latent representations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4</a:t>
            </a:fld>
            <a:endParaRPr lang="en-US" dirty="0">
              <a:ea typeface="Segoe UI" panose="020B0502040204020203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792656" y="5892833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1"/>
                </a:solidFill>
              </a:defRPr>
            </a:lvl1pPr>
          </a:lstStyle>
          <a:p>
            <a:pPr algn="ctr"/>
            <a:r>
              <a:rPr lang="en-US" altLang="zh-TW" dirty="0"/>
              <a:t>Representation </a:t>
            </a:r>
            <a:endParaRPr lang="zh-TW" altLang="en-US" dirty="0"/>
          </a:p>
        </p:txBody>
      </p:sp>
      <p:grpSp>
        <p:nvGrpSpPr>
          <p:cNvPr id="45" name="群組 44"/>
          <p:cNvGrpSpPr/>
          <p:nvPr/>
        </p:nvGrpSpPr>
        <p:grpSpPr>
          <a:xfrm rot="10800000">
            <a:off x="5170781" y="3142913"/>
            <a:ext cx="964598" cy="2265088"/>
            <a:chOff x="1103904" y="2206090"/>
            <a:chExt cx="1094305" cy="2569668"/>
          </a:xfrm>
        </p:grpSpPr>
        <p:sp>
          <p:nvSpPr>
            <p:cNvPr id="46" name="矩形 45"/>
            <p:cNvSpPr/>
            <p:nvPr/>
          </p:nvSpPr>
          <p:spPr>
            <a:xfrm>
              <a:off x="1103904" y="2206090"/>
              <a:ext cx="1094305" cy="25696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>
            <a:xfrm>
              <a:off x="1376378" y="2505992"/>
              <a:ext cx="544246" cy="5442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1376378" y="3214730"/>
              <a:ext cx="544246" cy="5442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>
              <a:off x="1376378" y="3923468"/>
              <a:ext cx="544246" cy="5442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0" name="群組 49"/>
          <p:cNvGrpSpPr/>
          <p:nvPr/>
        </p:nvGrpSpPr>
        <p:grpSpPr>
          <a:xfrm rot="10800000">
            <a:off x="3773699" y="2732431"/>
            <a:ext cx="964598" cy="3093231"/>
            <a:chOff x="2280284" y="1729715"/>
            <a:chExt cx="1094305" cy="3509170"/>
          </a:xfrm>
        </p:grpSpPr>
        <p:sp>
          <p:nvSpPr>
            <p:cNvPr id="51" name="矩形 50"/>
            <p:cNvSpPr/>
            <p:nvPr/>
          </p:nvSpPr>
          <p:spPr>
            <a:xfrm>
              <a:off x="2280284" y="1729715"/>
              <a:ext cx="1094305" cy="35091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/>
            <p:cNvSpPr/>
            <p:nvPr/>
          </p:nvSpPr>
          <p:spPr>
            <a:xfrm>
              <a:off x="2555314" y="2581700"/>
              <a:ext cx="544246" cy="5442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/>
            <p:cNvSpPr/>
            <p:nvPr/>
          </p:nvSpPr>
          <p:spPr>
            <a:xfrm>
              <a:off x="2555314" y="3212177"/>
              <a:ext cx="544246" cy="5442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橢圓 53"/>
            <p:cNvSpPr/>
            <p:nvPr/>
          </p:nvSpPr>
          <p:spPr>
            <a:xfrm>
              <a:off x="2555314" y="3842654"/>
              <a:ext cx="544246" cy="5442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2555314" y="4473131"/>
              <a:ext cx="544246" cy="5442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2555314" y="1951223"/>
              <a:ext cx="544246" cy="5442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57" name="直線單箭頭接點 56"/>
          <p:cNvCxnSpPr>
            <a:stCxn id="47" idx="6"/>
            <a:endCxn id="56" idx="2"/>
          </p:cNvCxnSpPr>
          <p:nvPr/>
        </p:nvCxnSpPr>
        <p:spPr>
          <a:xfrm rot="10800000" flipV="1">
            <a:off x="4495866" y="4903778"/>
            <a:ext cx="919598" cy="486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47" idx="6"/>
            <a:endCxn id="52" idx="2"/>
          </p:cNvCxnSpPr>
          <p:nvPr/>
        </p:nvCxnSpPr>
        <p:spPr>
          <a:xfrm rot="10800000">
            <a:off x="4495866" y="4834793"/>
            <a:ext cx="919598" cy="68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47" idx="6"/>
            <a:endCxn id="53" idx="2"/>
          </p:cNvCxnSpPr>
          <p:nvPr/>
        </p:nvCxnSpPr>
        <p:spPr>
          <a:xfrm rot="10800000">
            <a:off x="4495866" y="4279046"/>
            <a:ext cx="919598" cy="624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endCxn id="54" idx="2"/>
          </p:cNvCxnSpPr>
          <p:nvPr/>
        </p:nvCxnSpPr>
        <p:spPr>
          <a:xfrm rot="10800000">
            <a:off x="4495866" y="3723299"/>
            <a:ext cx="903111" cy="1164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47" idx="6"/>
            <a:endCxn id="55" idx="2"/>
          </p:cNvCxnSpPr>
          <p:nvPr/>
        </p:nvCxnSpPr>
        <p:spPr>
          <a:xfrm rot="10800000">
            <a:off x="4495866" y="3167552"/>
            <a:ext cx="919598" cy="1736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48" idx="6"/>
            <a:endCxn id="56" idx="2"/>
          </p:cNvCxnSpPr>
          <p:nvPr/>
        </p:nvCxnSpPr>
        <p:spPr>
          <a:xfrm rot="10800000" flipV="1">
            <a:off x="4495866" y="4279046"/>
            <a:ext cx="919598" cy="1111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48" idx="6"/>
            <a:endCxn id="52" idx="2"/>
          </p:cNvCxnSpPr>
          <p:nvPr/>
        </p:nvCxnSpPr>
        <p:spPr>
          <a:xfrm rot="10800000" flipV="1">
            <a:off x="4495866" y="4279046"/>
            <a:ext cx="919598" cy="55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48" idx="6"/>
            <a:endCxn id="53" idx="2"/>
          </p:cNvCxnSpPr>
          <p:nvPr/>
        </p:nvCxnSpPr>
        <p:spPr>
          <a:xfrm rot="10800000">
            <a:off x="4495866" y="4279046"/>
            <a:ext cx="9195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>
            <a:endCxn id="54" idx="2"/>
          </p:cNvCxnSpPr>
          <p:nvPr/>
        </p:nvCxnSpPr>
        <p:spPr>
          <a:xfrm rot="10800000">
            <a:off x="4495866" y="3723299"/>
            <a:ext cx="903111" cy="53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>
            <a:endCxn id="55" idx="2"/>
          </p:cNvCxnSpPr>
          <p:nvPr/>
        </p:nvCxnSpPr>
        <p:spPr>
          <a:xfrm rot="10800000">
            <a:off x="4495867" y="3167552"/>
            <a:ext cx="892888" cy="1094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49" idx="6"/>
            <a:endCxn id="56" idx="2"/>
          </p:cNvCxnSpPr>
          <p:nvPr/>
        </p:nvCxnSpPr>
        <p:spPr>
          <a:xfrm rot="10800000" flipV="1">
            <a:off x="4495866" y="3654314"/>
            <a:ext cx="919598" cy="1736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stCxn id="49" idx="6"/>
            <a:endCxn id="52" idx="2"/>
          </p:cNvCxnSpPr>
          <p:nvPr/>
        </p:nvCxnSpPr>
        <p:spPr>
          <a:xfrm rot="10800000" flipV="1">
            <a:off x="4495866" y="3654314"/>
            <a:ext cx="919598" cy="118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endCxn id="53" idx="2"/>
          </p:cNvCxnSpPr>
          <p:nvPr/>
        </p:nvCxnSpPr>
        <p:spPr>
          <a:xfrm rot="10800000" flipV="1">
            <a:off x="4495867" y="3647711"/>
            <a:ext cx="892888" cy="631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>
            <a:stCxn id="49" idx="6"/>
            <a:endCxn id="54" idx="2"/>
          </p:cNvCxnSpPr>
          <p:nvPr/>
        </p:nvCxnSpPr>
        <p:spPr>
          <a:xfrm rot="10800000" flipV="1">
            <a:off x="4495866" y="3654314"/>
            <a:ext cx="919598" cy="68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49" idx="6"/>
            <a:endCxn id="55" idx="2"/>
          </p:cNvCxnSpPr>
          <p:nvPr/>
        </p:nvCxnSpPr>
        <p:spPr>
          <a:xfrm rot="10800000">
            <a:off x="4495866" y="3167552"/>
            <a:ext cx="919598" cy="486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向左箭號 71"/>
          <p:cNvSpPr/>
          <p:nvPr/>
        </p:nvSpPr>
        <p:spPr>
          <a:xfrm rot="10800000">
            <a:off x="6243750" y="4077216"/>
            <a:ext cx="814942" cy="4036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/>
          <p:cNvSpPr txBox="1"/>
          <p:nvPr/>
        </p:nvSpPr>
        <p:spPr>
          <a:xfrm>
            <a:off x="4378694" y="5887888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1"/>
                </a:solidFill>
              </a:rPr>
              <a:t>Decoder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74" name="向左箭號 73"/>
          <p:cNvSpPr/>
          <p:nvPr/>
        </p:nvSpPr>
        <p:spPr>
          <a:xfrm rot="10800000">
            <a:off x="2645279" y="4077217"/>
            <a:ext cx="814942" cy="4036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2" name="圖片 8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6" t="13480" r="25238" b="38608"/>
          <a:stretch/>
        </p:blipFill>
        <p:spPr>
          <a:xfrm>
            <a:off x="7240749" y="3605182"/>
            <a:ext cx="1666658" cy="1401021"/>
          </a:xfrm>
          <a:prstGeom prst="rect">
            <a:avLst/>
          </a:prstGeom>
        </p:spPr>
      </p:pic>
      <p:grpSp>
        <p:nvGrpSpPr>
          <p:cNvPr id="83" name="群組 82"/>
          <p:cNvGrpSpPr/>
          <p:nvPr/>
        </p:nvGrpSpPr>
        <p:grpSpPr>
          <a:xfrm>
            <a:off x="1248197" y="3432714"/>
            <a:ext cx="964598" cy="1519967"/>
            <a:chOff x="2280284" y="3514532"/>
            <a:chExt cx="1094305" cy="1724353"/>
          </a:xfrm>
        </p:grpSpPr>
        <p:sp>
          <p:nvSpPr>
            <p:cNvPr id="84" name="矩形 83"/>
            <p:cNvSpPr/>
            <p:nvPr/>
          </p:nvSpPr>
          <p:spPr>
            <a:xfrm>
              <a:off x="2280284" y="3514532"/>
              <a:ext cx="1094305" cy="172435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橢圓 84"/>
            <p:cNvSpPr/>
            <p:nvPr/>
          </p:nvSpPr>
          <p:spPr>
            <a:xfrm>
              <a:off x="2555314" y="4473131"/>
              <a:ext cx="544246" cy="5442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/>
            <p:cNvSpPr/>
            <p:nvPr/>
          </p:nvSpPr>
          <p:spPr>
            <a:xfrm>
              <a:off x="2555314" y="3743501"/>
              <a:ext cx="544246" cy="5442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071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Wasserstein </a:t>
            </a:r>
            <a:r>
              <a:rPr lang="en-US" altLang="zh-TW" dirty="0" smtClean="0"/>
              <a:t>Distance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Also known as Earth Mover Distance</a:t>
            </a:r>
          </a:p>
          <a:p>
            <a:r>
              <a:rPr lang="en-US" altLang="zh-TW" dirty="0" smtClean="0"/>
              <a:t>The distance from a distribution to another distribution</a:t>
            </a:r>
          </a:p>
          <a:p>
            <a:r>
              <a:rPr lang="en-US" altLang="zh-TW" dirty="0" smtClean="0"/>
              <a:t>More simplify</a:t>
            </a:r>
            <a:r>
              <a:rPr lang="zh-TW" altLang="en-US" dirty="0"/>
              <a:t>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Two distributions are places</a:t>
            </a:r>
          </a:p>
          <a:p>
            <a:pPr lvl="1"/>
            <a:r>
              <a:rPr lang="en-US" altLang="zh-TW" dirty="0" smtClean="0"/>
              <a:t>There is a pile of earth on the first distribution</a:t>
            </a:r>
          </a:p>
          <a:p>
            <a:pPr lvl="1"/>
            <a:r>
              <a:rPr lang="en-US" altLang="zh-TW" dirty="0" smtClean="0"/>
              <a:t>We want to move the earth to the second distribution</a:t>
            </a:r>
          </a:p>
          <a:p>
            <a:pPr lvl="1"/>
            <a:r>
              <a:rPr lang="en-US" altLang="zh-TW" dirty="0" smtClean="0"/>
              <a:t>The average distance is </a:t>
            </a:r>
            <a:r>
              <a:rPr lang="en-US" altLang="zh-TW" dirty="0"/>
              <a:t>Earth Mover Distance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40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30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Earth Mover Distance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41</a:t>
            </a:fld>
            <a:endParaRPr lang="en-US" dirty="0">
              <a:ea typeface="Segoe UI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1152908"/>
            <a:ext cx="7160707" cy="530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4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Wasserstein </a:t>
            </a:r>
            <a:r>
              <a:rPr lang="en-US" altLang="zh-TW" dirty="0"/>
              <a:t>Generative Adversarial </a:t>
            </a:r>
            <a:r>
              <a:rPr lang="en-US" altLang="zh-TW" dirty="0" smtClean="0"/>
              <a:t>Network (</a:t>
            </a:r>
            <a:r>
              <a:rPr lang="en-US" altLang="zh-TW" dirty="0" err="1" smtClean="0"/>
              <a:t>WGAN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Using </a:t>
            </a:r>
            <a:r>
              <a:rPr lang="en-US" altLang="zh-TW" dirty="0"/>
              <a:t>Wasserstein </a:t>
            </a:r>
            <a:r>
              <a:rPr lang="en-US" altLang="zh-TW" dirty="0" smtClean="0"/>
              <a:t>distance instead of KL divergence or </a:t>
            </a:r>
            <a:r>
              <a:rPr lang="en-US" altLang="zh-TW" dirty="0" err="1" smtClean="0"/>
              <a:t>JS</a:t>
            </a:r>
            <a:r>
              <a:rPr lang="en-US" altLang="zh-TW" dirty="0" smtClean="0"/>
              <a:t> divergence</a:t>
            </a:r>
          </a:p>
          <a:p>
            <a:r>
              <a:rPr lang="en-US" altLang="zh-TW" dirty="0" smtClean="0"/>
              <a:t>Can solve the problems on </a:t>
            </a:r>
            <a:r>
              <a:rPr lang="en-US" altLang="zh-TW" dirty="0" err="1" smtClean="0"/>
              <a:t>GAN</a:t>
            </a:r>
            <a:endParaRPr lang="en-US" altLang="zh-TW" dirty="0" smtClean="0"/>
          </a:p>
          <a:p>
            <a:pPr lvl="1"/>
            <a:r>
              <a:rPr lang="en-US" altLang="zh-TW" dirty="0"/>
              <a:t>The balance on generator and discriminator</a:t>
            </a:r>
          </a:p>
          <a:p>
            <a:pPr lvl="1"/>
            <a:r>
              <a:rPr lang="en-US" altLang="zh-TW" dirty="0" smtClean="0"/>
              <a:t>Mode collapse</a:t>
            </a:r>
          </a:p>
          <a:p>
            <a:pPr lvl="1"/>
            <a:r>
              <a:rPr lang="en-US" altLang="zh-TW" dirty="0" smtClean="0"/>
              <a:t>Gradient vanishing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42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97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Modifications in WGAN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Using Wasserstein distance instead of KL divergence or </a:t>
                </a:r>
                <a:r>
                  <a:rPr lang="en-US" altLang="zh-TW" dirty="0" err="1"/>
                  <a:t>JS</a:t>
                </a:r>
                <a:r>
                  <a:rPr lang="en-US" altLang="zh-TW" dirty="0"/>
                  <a:t> </a:t>
                </a:r>
                <a:r>
                  <a:rPr lang="en-US" altLang="zh-TW" dirty="0" smtClean="0"/>
                  <a:t>divergence</a:t>
                </a:r>
              </a:p>
              <a:p>
                <a:endParaRPr lang="en-US" altLang="zh-TW" dirty="0" smtClean="0"/>
              </a:p>
              <a:p>
                <a:r>
                  <a:rPr lang="en-US" altLang="zh-TW" dirty="0" smtClean="0"/>
                  <a:t>Without sigmoid activation in the output layer</a:t>
                </a:r>
              </a:p>
              <a:p>
                <a:r>
                  <a:rPr lang="en-US" altLang="zh-TW" dirty="0" smtClean="0"/>
                  <a:t>Using real error instead log error</a:t>
                </a:r>
              </a:p>
              <a:p>
                <a:r>
                  <a:rPr lang="en-US" altLang="zh-TW" dirty="0" smtClean="0"/>
                  <a:t>Weight clipping</a:t>
                </a:r>
              </a:p>
              <a:p>
                <a:pPr lvl="1"/>
                <a:r>
                  <a:rPr lang="en-US" altLang="zh-TW" dirty="0" smtClean="0"/>
                  <a:t>If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dirty="0" smtClean="0"/>
                  <a:t>,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let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If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dirty="0" smtClean="0"/>
                  <a:t>,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let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Use SGD instead of momentum based optimization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" t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43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7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How to Design a Good </a:t>
            </a:r>
            <a:r>
              <a:rPr lang="en-US" altLang="zh-TW" dirty="0" err="1" smtClean="0"/>
              <a:t>GAN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787400"/>
            <a:ext cx="709613" cy="365125"/>
          </a:xfrm>
        </p:spPr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44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39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Notions and Suggestions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performance of generator and discriminator</a:t>
            </a:r>
          </a:p>
          <a:p>
            <a:pPr lvl="1"/>
            <a:r>
              <a:rPr lang="en-US" altLang="zh-TW" dirty="0" smtClean="0"/>
              <a:t>The discriminator should not be very strong</a:t>
            </a:r>
          </a:p>
          <a:p>
            <a:r>
              <a:rPr lang="en-US" altLang="zh-TW" dirty="0" smtClean="0"/>
              <a:t>The diversity of inputs and outputs</a:t>
            </a:r>
          </a:p>
          <a:p>
            <a:pPr lvl="1"/>
            <a:r>
              <a:rPr lang="en-US" altLang="zh-TW" dirty="0" smtClean="0"/>
              <a:t>Especially the diversity of outputs</a:t>
            </a:r>
          </a:p>
          <a:p>
            <a:pPr lvl="1"/>
            <a:r>
              <a:rPr lang="en-US" altLang="zh-TW" dirty="0" smtClean="0"/>
              <a:t>To prevent mode collapse</a:t>
            </a:r>
          </a:p>
          <a:p>
            <a:r>
              <a:rPr lang="en-US" altLang="zh-TW" dirty="0" smtClean="0"/>
              <a:t>Consider to use </a:t>
            </a:r>
            <a:r>
              <a:rPr lang="en-US" altLang="zh-TW" dirty="0" err="1" smtClean="0"/>
              <a:t>WGAN</a:t>
            </a:r>
            <a:r>
              <a:rPr lang="en-US" altLang="zh-TW" dirty="0" smtClean="0"/>
              <a:t> instead of </a:t>
            </a:r>
            <a:r>
              <a:rPr lang="en-US" altLang="zh-TW" dirty="0" err="1" smtClean="0"/>
              <a:t>GANs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Prevent the problems in </a:t>
            </a:r>
            <a:r>
              <a:rPr lang="en-US" altLang="zh-TW" dirty="0" err="1" smtClean="0"/>
              <a:t>GANs</a:t>
            </a:r>
            <a:r>
              <a:rPr lang="en-US" altLang="zh-TW" dirty="0" smtClean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45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6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18599" y="390143"/>
            <a:ext cx="7943339" cy="135331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 smtClean="0"/>
              <a:t>Thank </a:t>
            </a:r>
            <a:r>
              <a:rPr lang="en-US" altLang="zh-TW" sz="4000" dirty="0"/>
              <a:t>you for your </a:t>
            </a:r>
            <a:r>
              <a:rPr lang="en-US" altLang="zh-TW" sz="4000" dirty="0" smtClean="0"/>
              <a:t>listening</a:t>
            </a:r>
            <a:endParaRPr lang="zh-TW" altLang="en-US" sz="4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3094" b="1" dirty="0">
                <a:solidFill>
                  <a:srgbClr val="FF0000"/>
                </a:solidFill>
              </a:rPr>
              <a:t>K</a:t>
            </a:r>
            <a:r>
              <a:rPr lang="en-US" altLang="zh-TW" sz="3094" dirty="0"/>
              <a:t>nowledge and </a:t>
            </a:r>
            <a:r>
              <a:rPr lang="en-US" altLang="zh-TW" sz="3094" b="1" dirty="0">
                <a:solidFill>
                  <a:srgbClr val="FF0000"/>
                </a:solidFill>
              </a:rPr>
              <a:t>I</a:t>
            </a:r>
            <a:r>
              <a:rPr lang="en-US" altLang="zh-TW" sz="3094" dirty="0"/>
              <a:t>nformation </a:t>
            </a:r>
            <a:r>
              <a:rPr lang="en-US" altLang="zh-TW" sz="3094" b="1" dirty="0">
                <a:solidFill>
                  <a:srgbClr val="FF0000"/>
                </a:solidFill>
              </a:rPr>
              <a:t>D</a:t>
            </a:r>
            <a:r>
              <a:rPr lang="en-US" altLang="zh-TW" sz="3094" dirty="0"/>
              <a:t>iscovery Lab</a:t>
            </a:r>
          </a:p>
          <a:p>
            <a:r>
              <a:rPr lang="en-US" altLang="zh-TW" sz="3094" dirty="0"/>
              <a:t>http://kid.ee.ncku.edu.tw</a:t>
            </a:r>
            <a:endParaRPr lang="zh-TW" altLang="en-US" sz="2812" dirty="0"/>
          </a:p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2301039" y="3070063"/>
            <a:ext cx="4805112" cy="3208450"/>
            <a:chOff x="260436" y="248131"/>
            <a:chExt cx="3339637" cy="2160588"/>
          </a:xfrm>
        </p:grpSpPr>
        <p:sp>
          <p:nvSpPr>
            <p:cNvPr id="5" name="Shape 17"/>
            <p:cNvSpPr/>
            <p:nvPr/>
          </p:nvSpPr>
          <p:spPr>
            <a:xfrm rot="21300000">
              <a:off x="2118033" y="1728710"/>
              <a:ext cx="1482040" cy="189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extrusionOk="0">
                  <a:moveTo>
                    <a:pt x="0" y="12352"/>
                  </a:moveTo>
                  <a:cubicBezTo>
                    <a:pt x="1558" y="3542"/>
                    <a:pt x="3500" y="-805"/>
                    <a:pt x="5463" y="124"/>
                  </a:cubicBezTo>
                  <a:cubicBezTo>
                    <a:pt x="7366" y="1024"/>
                    <a:pt x="9134" y="6817"/>
                    <a:pt x="10926" y="11508"/>
                  </a:cubicBezTo>
                  <a:cubicBezTo>
                    <a:pt x="12654" y="16030"/>
                    <a:pt x="14429" y="19549"/>
                    <a:pt x="16246" y="20171"/>
                  </a:cubicBezTo>
                  <a:cubicBezTo>
                    <a:pt x="18069" y="20795"/>
                    <a:pt x="19898" y="18485"/>
                    <a:pt x="21600" y="13331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6" name="Shape 18"/>
            <p:cNvSpPr/>
            <p:nvPr/>
          </p:nvSpPr>
          <p:spPr>
            <a:xfrm rot="21300000">
              <a:off x="2118033" y="716514"/>
              <a:ext cx="1482040" cy="189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extrusionOk="0">
                  <a:moveTo>
                    <a:pt x="0" y="12352"/>
                  </a:moveTo>
                  <a:cubicBezTo>
                    <a:pt x="1558" y="3542"/>
                    <a:pt x="3500" y="-805"/>
                    <a:pt x="5463" y="124"/>
                  </a:cubicBezTo>
                  <a:cubicBezTo>
                    <a:pt x="7366" y="1024"/>
                    <a:pt x="9134" y="6817"/>
                    <a:pt x="10926" y="11508"/>
                  </a:cubicBezTo>
                  <a:cubicBezTo>
                    <a:pt x="12654" y="16030"/>
                    <a:pt x="14429" y="19549"/>
                    <a:pt x="16246" y="20171"/>
                  </a:cubicBezTo>
                  <a:cubicBezTo>
                    <a:pt x="18069" y="20795"/>
                    <a:pt x="19898" y="18485"/>
                    <a:pt x="21600" y="13331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7" name="Shape 19"/>
            <p:cNvSpPr/>
            <p:nvPr/>
          </p:nvSpPr>
          <p:spPr>
            <a:xfrm rot="21300000">
              <a:off x="2118033" y="1222612"/>
              <a:ext cx="1482040" cy="189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extrusionOk="0">
                  <a:moveTo>
                    <a:pt x="0" y="12352"/>
                  </a:moveTo>
                  <a:cubicBezTo>
                    <a:pt x="1558" y="3542"/>
                    <a:pt x="3500" y="-805"/>
                    <a:pt x="5463" y="124"/>
                  </a:cubicBezTo>
                  <a:cubicBezTo>
                    <a:pt x="7366" y="1024"/>
                    <a:pt x="9134" y="6817"/>
                    <a:pt x="10926" y="11508"/>
                  </a:cubicBezTo>
                  <a:cubicBezTo>
                    <a:pt x="12654" y="16030"/>
                    <a:pt x="14429" y="19549"/>
                    <a:pt x="16246" y="20171"/>
                  </a:cubicBezTo>
                  <a:cubicBezTo>
                    <a:pt x="18069" y="20795"/>
                    <a:pt x="19898" y="18485"/>
                    <a:pt x="21600" y="13331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8" name="Shape 20"/>
            <p:cNvSpPr/>
            <p:nvPr/>
          </p:nvSpPr>
          <p:spPr>
            <a:xfrm rot="21300000">
              <a:off x="2118033" y="943961"/>
              <a:ext cx="1482040" cy="189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extrusionOk="0">
                  <a:moveTo>
                    <a:pt x="0" y="12352"/>
                  </a:moveTo>
                  <a:cubicBezTo>
                    <a:pt x="1558" y="3542"/>
                    <a:pt x="3500" y="-805"/>
                    <a:pt x="5463" y="124"/>
                  </a:cubicBezTo>
                  <a:cubicBezTo>
                    <a:pt x="7366" y="1024"/>
                    <a:pt x="9134" y="6817"/>
                    <a:pt x="10926" y="11508"/>
                  </a:cubicBezTo>
                  <a:cubicBezTo>
                    <a:pt x="12654" y="16030"/>
                    <a:pt x="14429" y="19549"/>
                    <a:pt x="16246" y="20171"/>
                  </a:cubicBezTo>
                  <a:cubicBezTo>
                    <a:pt x="18069" y="20795"/>
                    <a:pt x="19898" y="18485"/>
                    <a:pt x="21600" y="13331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9" name="Shape 21"/>
            <p:cNvSpPr/>
            <p:nvPr/>
          </p:nvSpPr>
          <p:spPr>
            <a:xfrm rot="21300000">
              <a:off x="2118033" y="1475661"/>
              <a:ext cx="1482040" cy="189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0" extrusionOk="0">
                  <a:moveTo>
                    <a:pt x="0" y="12352"/>
                  </a:moveTo>
                  <a:cubicBezTo>
                    <a:pt x="1558" y="3542"/>
                    <a:pt x="3500" y="-805"/>
                    <a:pt x="5463" y="124"/>
                  </a:cubicBezTo>
                  <a:cubicBezTo>
                    <a:pt x="7366" y="1024"/>
                    <a:pt x="9134" y="6817"/>
                    <a:pt x="10926" y="11508"/>
                  </a:cubicBezTo>
                  <a:cubicBezTo>
                    <a:pt x="12654" y="16030"/>
                    <a:pt x="14429" y="19549"/>
                    <a:pt x="16246" y="20171"/>
                  </a:cubicBezTo>
                  <a:cubicBezTo>
                    <a:pt x="18069" y="20795"/>
                    <a:pt x="19898" y="18485"/>
                    <a:pt x="21600" y="13331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10" name="11902522_10153225446609633_4314903198679393512_n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01" t="201" r="189" b="208"/>
            <a:stretch>
              <a:fillRect/>
            </a:stretch>
          </p:blipFill>
          <p:spPr>
            <a:xfrm rot="21300000">
              <a:off x="260436" y="248131"/>
              <a:ext cx="2160986" cy="2160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4" y="0"/>
                  </a:moveTo>
                  <a:cubicBezTo>
                    <a:pt x="10051" y="17"/>
                    <a:pt x="9495" y="37"/>
                    <a:pt x="9449" y="60"/>
                  </a:cubicBezTo>
                  <a:cubicBezTo>
                    <a:pt x="9335" y="116"/>
                    <a:pt x="8757" y="279"/>
                    <a:pt x="8164" y="421"/>
                  </a:cubicBezTo>
                  <a:cubicBezTo>
                    <a:pt x="6305" y="865"/>
                    <a:pt x="4525" y="1854"/>
                    <a:pt x="3189" y="3190"/>
                  </a:cubicBezTo>
                  <a:cubicBezTo>
                    <a:pt x="1854" y="4526"/>
                    <a:pt x="865" y="6306"/>
                    <a:pt x="420" y="8165"/>
                  </a:cubicBezTo>
                  <a:cubicBezTo>
                    <a:pt x="279" y="8759"/>
                    <a:pt x="116" y="9337"/>
                    <a:pt x="60" y="9451"/>
                  </a:cubicBezTo>
                  <a:cubicBezTo>
                    <a:pt x="37" y="9497"/>
                    <a:pt x="17" y="10048"/>
                    <a:pt x="0" y="10804"/>
                  </a:cubicBezTo>
                  <a:cubicBezTo>
                    <a:pt x="20" y="11517"/>
                    <a:pt x="43" y="11978"/>
                    <a:pt x="75" y="11998"/>
                  </a:cubicBezTo>
                  <a:cubicBezTo>
                    <a:pt x="141" y="12039"/>
                    <a:pt x="194" y="12220"/>
                    <a:pt x="194" y="12399"/>
                  </a:cubicBezTo>
                  <a:cubicBezTo>
                    <a:pt x="194" y="12984"/>
                    <a:pt x="678" y="14493"/>
                    <a:pt x="1214" y="15593"/>
                  </a:cubicBezTo>
                  <a:cubicBezTo>
                    <a:pt x="2226" y="17672"/>
                    <a:pt x="3920" y="19371"/>
                    <a:pt x="6006" y="20394"/>
                  </a:cubicBezTo>
                  <a:cubicBezTo>
                    <a:pt x="7033" y="20897"/>
                    <a:pt x="8669" y="21406"/>
                    <a:pt x="9255" y="21406"/>
                  </a:cubicBezTo>
                  <a:cubicBezTo>
                    <a:pt x="9405" y="21406"/>
                    <a:pt x="9559" y="21459"/>
                    <a:pt x="9600" y="21525"/>
                  </a:cubicBezTo>
                  <a:cubicBezTo>
                    <a:pt x="9620" y="21557"/>
                    <a:pt x="10082" y="21580"/>
                    <a:pt x="10794" y="21600"/>
                  </a:cubicBezTo>
                  <a:cubicBezTo>
                    <a:pt x="11549" y="21583"/>
                    <a:pt x="12101" y="21563"/>
                    <a:pt x="12147" y="21540"/>
                  </a:cubicBezTo>
                  <a:cubicBezTo>
                    <a:pt x="12261" y="21484"/>
                    <a:pt x="12843" y="21321"/>
                    <a:pt x="13436" y="21179"/>
                  </a:cubicBezTo>
                  <a:cubicBezTo>
                    <a:pt x="16460" y="20457"/>
                    <a:pt x="18959" y="18466"/>
                    <a:pt x="20382" y="15652"/>
                  </a:cubicBezTo>
                  <a:cubicBezTo>
                    <a:pt x="20823" y="14782"/>
                    <a:pt x="21257" y="13489"/>
                    <a:pt x="21354" y="12760"/>
                  </a:cubicBezTo>
                  <a:cubicBezTo>
                    <a:pt x="21397" y="12437"/>
                    <a:pt x="21479" y="12145"/>
                    <a:pt x="21537" y="12109"/>
                  </a:cubicBezTo>
                  <a:cubicBezTo>
                    <a:pt x="21560" y="12095"/>
                    <a:pt x="21583" y="11555"/>
                    <a:pt x="21600" y="10800"/>
                  </a:cubicBezTo>
                  <a:cubicBezTo>
                    <a:pt x="21583" y="10045"/>
                    <a:pt x="21560" y="9505"/>
                    <a:pt x="21537" y="9491"/>
                  </a:cubicBezTo>
                  <a:cubicBezTo>
                    <a:pt x="21479" y="9455"/>
                    <a:pt x="21397" y="9163"/>
                    <a:pt x="21354" y="8840"/>
                  </a:cubicBezTo>
                  <a:cubicBezTo>
                    <a:pt x="21070" y="6702"/>
                    <a:pt x="19459" y="3928"/>
                    <a:pt x="17669" y="2504"/>
                  </a:cubicBezTo>
                  <a:cubicBezTo>
                    <a:pt x="16275" y="1395"/>
                    <a:pt x="14181" y="431"/>
                    <a:pt x="12758" y="242"/>
                  </a:cubicBezTo>
                  <a:cubicBezTo>
                    <a:pt x="12435" y="199"/>
                    <a:pt x="12142" y="117"/>
                    <a:pt x="12107" y="60"/>
                  </a:cubicBezTo>
                  <a:cubicBezTo>
                    <a:pt x="12093" y="37"/>
                    <a:pt x="11559" y="17"/>
                    <a:pt x="10814" y="0"/>
                  </a:cubicBezTo>
                  <a:close/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</p:pic>
      </p:grpSp>
      <p:sp>
        <p:nvSpPr>
          <p:cNvPr id="11" name="投影片編號版面配置區 1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8836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8699" y="105936"/>
            <a:ext cx="7377546" cy="1390649"/>
          </a:xfrm>
        </p:spPr>
        <p:txBody>
          <a:bodyPr/>
          <a:lstStyle/>
          <a:p>
            <a:r>
              <a:rPr lang="en-US" altLang="zh-TW" dirty="0" smtClean="0"/>
              <a:t>The Goal of Auto-encoders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8699" y="1608363"/>
            <a:ext cx="7903029" cy="764187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Check if the reconstructed object is similar to the original one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5</a:t>
            </a:fld>
            <a:endParaRPr lang="en-US" dirty="0">
              <a:ea typeface="Segoe UI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198495" y="3034034"/>
            <a:ext cx="4154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dirty="0">
                <a:solidFill>
                  <a:schemeClr val="accent1"/>
                </a:solidFill>
              </a:rPr>
              <a:t>？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3812642" y="5421858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1"/>
                </a:solidFill>
              </a:defRPr>
            </a:lvl1pPr>
          </a:lstStyle>
          <a:p>
            <a:pPr algn="ctr"/>
            <a:r>
              <a:rPr lang="en-US" altLang="zh-TW" dirty="0"/>
              <a:t>Representation </a:t>
            </a:r>
            <a:endParaRPr lang="zh-TW" altLang="en-US" dirty="0"/>
          </a:p>
        </p:txBody>
      </p:sp>
      <p:grpSp>
        <p:nvGrpSpPr>
          <p:cNvPr id="82" name="群組 81"/>
          <p:cNvGrpSpPr/>
          <p:nvPr/>
        </p:nvGrpSpPr>
        <p:grpSpPr>
          <a:xfrm>
            <a:off x="5421479" y="3098591"/>
            <a:ext cx="1668494" cy="2185325"/>
            <a:chOff x="4680951" y="2495694"/>
            <a:chExt cx="2361680" cy="3093231"/>
          </a:xfrm>
        </p:grpSpPr>
        <p:grpSp>
          <p:nvGrpSpPr>
            <p:cNvPr id="46" name="群組 45"/>
            <p:cNvGrpSpPr/>
            <p:nvPr/>
          </p:nvGrpSpPr>
          <p:grpSpPr>
            <a:xfrm rot="10800000">
              <a:off x="6078033" y="2906176"/>
              <a:ext cx="964598" cy="2265088"/>
              <a:chOff x="1103904" y="2206090"/>
              <a:chExt cx="1094305" cy="2569668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1103904" y="2206090"/>
                <a:ext cx="1094305" cy="256966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橢圓 47"/>
              <p:cNvSpPr/>
              <p:nvPr/>
            </p:nvSpPr>
            <p:spPr>
              <a:xfrm>
                <a:off x="1376378" y="2505992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橢圓 48"/>
              <p:cNvSpPr/>
              <p:nvPr/>
            </p:nvSpPr>
            <p:spPr>
              <a:xfrm>
                <a:off x="1376378" y="3214730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橢圓 49"/>
              <p:cNvSpPr/>
              <p:nvPr/>
            </p:nvSpPr>
            <p:spPr>
              <a:xfrm>
                <a:off x="1376378" y="3923468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1" name="群組 50"/>
            <p:cNvGrpSpPr/>
            <p:nvPr/>
          </p:nvGrpSpPr>
          <p:grpSpPr>
            <a:xfrm rot="10800000">
              <a:off x="4680951" y="2495694"/>
              <a:ext cx="964598" cy="3093231"/>
              <a:chOff x="2280284" y="1729715"/>
              <a:chExt cx="1094305" cy="3509170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2280284" y="1729715"/>
                <a:ext cx="1094305" cy="350917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橢圓 52"/>
              <p:cNvSpPr/>
              <p:nvPr/>
            </p:nvSpPr>
            <p:spPr>
              <a:xfrm>
                <a:off x="2555314" y="2581700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橢圓 53"/>
              <p:cNvSpPr/>
              <p:nvPr/>
            </p:nvSpPr>
            <p:spPr>
              <a:xfrm>
                <a:off x="2555314" y="3212177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橢圓 54"/>
              <p:cNvSpPr/>
              <p:nvPr/>
            </p:nvSpPr>
            <p:spPr>
              <a:xfrm>
                <a:off x="2555314" y="3842654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橢圓 55"/>
              <p:cNvSpPr/>
              <p:nvPr/>
            </p:nvSpPr>
            <p:spPr>
              <a:xfrm>
                <a:off x="2555314" y="4473131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橢圓 56"/>
              <p:cNvSpPr/>
              <p:nvPr/>
            </p:nvSpPr>
            <p:spPr>
              <a:xfrm>
                <a:off x="2555314" y="1951223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58" name="直線單箭頭接點 57"/>
            <p:cNvCxnSpPr>
              <a:stCxn id="48" idx="6"/>
              <a:endCxn id="57" idx="2"/>
            </p:cNvCxnSpPr>
            <p:nvPr/>
          </p:nvCxnSpPr>
          <p:spPr>
            <a:xfrm rot="10800000" flipV="1">
              <a:off x="5403118" y="4667041"/>
              <a:ext cx="919598" cy="486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>
              <a:stCxn id="48" idx="6"/>
              <a:endCxn id="53" idx="2"/>
            </p:cNvCxnSpPr>
            <p:nvPr/>
          </p:nvCxnSpPr>
          <p:spPr>
            <a:xfrm rot="10800000">
              <a:off x="5403118" y="4598056"/>
              <a:ext cx="919598" cy="68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>
              <a:stCxn id="48" idx="6"/>
              <a:endCxn id="54" idx="2"/>
            </p:cNvCxnSpPr>
            <p:nvPr/>
          </p:nvCxnSpPr>
          <p:spPr>
            <a:xfrm rot="10800000">
              <a:off x="5403118" y="4042309"/>
              <a:ext cx="919598" cy="6247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>
              <a:endCxn id="55" idx="2"/>
            </p:cNvCxnSpPr>
            <p:nvPr/>
          </p:nvCxnSpPr>
          <p:spPr>
            <a:xfrm rot="10800000">
              <a:off x="5403118" y="3486562"/>
              <a:ext cx="903111" cy="1164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>
              <a:stCxn id="48" idx="6"/>
              <a:endCxn id="56" idx="2"/>
            </p:cNvCxnSpPr>
            <p:nvPr/>
          </p:nvCxnSpPr>
          <p:spPr>
            <a:xfrm rot="10800000">
              <a:off x="5403118" y="2930815"/>
              <a:ext cx="919598" cy="1736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49" idx="6"/>
              <a:endCxn id="57" idx="2"/>
            </p:cNvCxnSpPr>
            <p:nvPr/>
          </p:nvCxnSpPr>
          <p:spPr>
            <a:xfrm rot="10800000" flipV="1">
              <a:off x="5403118" y="4042309"/>
              <a:ext cx="919598" cy="11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線單箭頭接點 63"/>
            <p:cNvCxnSpPr>
              <a:stCxn id="49" idx="6"/>
              <a:endCxn id="53" idx="2"/>
            </p:cNvCxnSpPr>
            <p:nvPr/>
          </p:nvCxnSpPr>
          <p:spPr>
            <a:xfrm rot="10800000" flipV="1">
              <a:off x="5403118" y="4042309"/>
              <a:ext cx="919598" cy="555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線單箭頭接點 64"/>
            <p:cNvCxnSpPr>
              <a:stCxn id="49" idx="6"/>
              <a:endCxn id="54" idx="2"/>
            </p:cNvCxnSpPr>
            <p:nvPr/>
          </p:nvCxnSpPr>
          <p:spPr>
            <a:xfrm rot="10800000">
              <a:off x="5403118" y="4042309"/>
              <a:ext cx="9195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線單箭頭接點 65"/>
            <p:cNvCxnSpPr>
              <a:endCxn id="55" idx="2"/>
            </p:cNvCxnSpPr>
            <p:nvPr/>
          </p:nvCxnSpPr>
          <p:spPr>
            <a:xfrm rot="10800000">
              <a:off x="5403118" y="3486562"/>
              <a:ext cx="903111" cy="5336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單箭頭接點 66"/>
            <p:cNvCxnSpPr>
              <a:endCxn id="56" idx="2"/>
            </p:cNvCxnSpPr>
            <p:nvPr/>
          </p:nvCxnSpPr>
          <p:spPr>
            <a:xfrm rot="10800000">
              <a:off x="5403119" y="2930815"/>
              <a:ext cx="892888" cy="1094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線單箭頭接點 67"/>
            <p:cNvCxnSpPr>
              <a:stCxn id="50" idx="6"/>
              <a:endCxn id="57" idx="2"/>
            </p:cNvCxnSpPr>
            <p:nvPr/>
          </p:nvCxnSpPr>
          <p:spPr>
            <a:xfrm rot="10800000" flipV="1">
              <a:off x="5403118" y="3417577"/>
              <a:ext cx="919598" cy="1736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>
              <a:stCxn id="50" idx="6"/>
              <a:endCxn id="53" idx="2"/>
            </p:cNvCxnSpPr>
            <p:nvPr/>
          </p:nvCxnSpPr>
          <p:spPr>
            <a:xfrm rot="10800000" flipV="1">
              <a:off x="5403118" y="3417577"/>
              <a:ext cx="919598" cy="11804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>
              <a:endCxn id="54" idx="2"/>
            </p:cNvCxnSpPr>
            <p:nvPr/>
          </p:nvCxnSpPr>
          <p:spPr>
            <a:xfrm rot="10800000" flipV="1">
              <a:off x="5403119" y="3410974"/>
              <a:ext cx="892888" cy="63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>
              <a:stCxn id="50" idx="6"/>
              <a:endCxn id="55" idx="2"/>
            </p:cNvCxnSpPr>
            <p:nvPr/>
          </p:nvCxnSpPr>
          <p:spPr>
            <a:xfrm rot="10800000" flipV="1">
              <a:off x="5403118" y="3417577"/>
              <a:ext cx="919598" cy="68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>
              <a:stCxn id="50" idx="6"/>
              <a:endCxn id="56" idx="2"/>
            </p:cNvCxnSpPr>
            <p:nvPr/>
          </p:nvCxnSpPr>
          <p:spPr>
            <a:xfrm rot="10800000">
              <a:off x="5403118" y="2930815"/>
              <a:ext cx="919598" cy="486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" name="文字方塊 72"/>
          <p:cNvSpPr txBox="1"/>
          <p:nvPr/>
        </p:nvSpPr>
        <p:spPr>
          <a:xfrm>
            <a:off x="5675272" y="2638280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1"/>
                </a:solidFill>
              </a:rPr>
              <a:t>Decoder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74" name="向左箭號 73"/>
          <p:cNvSpPr/>
          <p:nvPr/>
        </p:nvSpPr>
        <p:spPr>
          <a:xfrm rot="10800000">
            <a:off x="1642688" y="3965053"/>
            <a:ext cx="517602" cy="4036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1" name="群組 90"/>
          <p:cNvGrpSpPr/>
          <p:nvPr/>
        </p:nvGrpSpPr>
        <p:grpSpPr>
          <a:xfrm rot="10800000">
            <a:off x="2322186" y="3111161"/>
            <a:ext cx="1668494" cy="2185325"/>
            <a:chOff x="4680951" y="2495694"/>
            <a:chExt cx="2361680" cy="3093231"/>
          </a:xfrm>
        </p:grpSpPr>
        <p:grpSp>
          <p:nvGrpSpPr>
            <p:cNvPr id="92" name="群組 91"/>
            <p:cNvGrpSpPr/>
            <p:nvPr/>
          </p:nvGrpSpPr>
          <p:grpSpPr>
            <a:xfrm rot="10800000">
              <a:off x="6078033" y="2906176"/>
              <a:ext cx="964598" cy="2265088"/>
              <a:chOff x="1103904" y="2206090"/>
              <a:chExt cx="1094305" cy="2569668"/>
            </a:xfrm>
          </p:grpSpPr>
          <p:sp>
            <p:nvSpPr>
              <p:cNvPr id="115" name="矩形 114"/>
              <p:cNvSpPr/>
              <p:nvPr/>
            </p:nvSpPr>
            <p:spPr>
              <a:xfrm>
                <a:off x="1103904" y="2206090"/>
                <a:ext cx="1094305" cy="256966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6" name="橢圓 115"/>
              <p:cNvSpPr/>
              <p:nvPr/>
            </p:nvSpPr>
            <p:spPr>
              <a:xfrm>
                <a:off x="1376378" y="2505992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橢圓 116"/>
              <p:cNvSpPr/>
              <p:nvPr/>
            </p:nvSpPr>
            <p:spPr>
              <a:xfrm>
                <a:off x="1376378" y="3214730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8" name="橢圓 117"/>
              <p:cNvSpPr/>
              <p:nvPr/>
            </p:nvSpPr>
            <p:spPr>
              <a:xfrm>
                <a:off x="1376378" y="3923468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3" name="群組 92"/>
            <p:cNvGrpSpPr/>
            <p:nvPr/>
          </p:nvGrpSpPr>
          <p:grpSpPr>
            <a:xfrm rot="10800000">
              <a:off x="4680951" y="2495694"/>
              <a:ext cx="964598" cy="3093231"/>
              <a:chOff x="2280284" y="1729715"/>
              <a:chExt cx="1094305" cy="3509170"/>
            </a:xfrm>
          </p:grpSpPr>
          <p:sp>
            <p:nvSpPr>
              <p:cNvPr id="109" name="矩形 108"/>
              <p:cNvSpPr/>
              <p:nvPr/>
            </p:nvSpPr>
            <p:spPr>
              <a:xfrm>
                <a:off x="2280284" y="1729715"/>
                <a:ext cx="1094305" cy="350917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0" name="橢圓 109"/>
              <p:cNvSpPr/>
              <p:nvPr/>
            </p:nvSpPr>
            <p:spPr>
              <a:xfrm>
                <a:off x="2555314" y="2581700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橢圓 110"/>
              <p:cNvSpPr/>
              <p:nvPr/>
            </p:nvSpPr>
            <p:spPr>
              <a:xfrm>
                <a:off x="2555314" y="3212177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2" name="橢圓 111"/>
              <p:cNvSpPr/>
              <p:nvPr/>
            </p:nvSpPr>
            <p:spPr>
              <a:xfrm>
                <a:off x="2555314" y="3842654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橢圓 112"/>
              <p:cNvSpPr/>
              <p:nvPr/>
            </p:nvSpPr>
            <p:spPr>
              <a:xfrm>
                <a:off x="2555314" y="4473131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4" name="橢圓 113"/>
              <p:cNvSpPr/>
              <p:nvPr/>
            </p:nvSpPr>
            <p:spPr>
              <a:xfrm>
                <a:off x="2555314" y="1951223"/>
                <a:ext cx="544246" cy="5442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94" name="直線單箭頭接點 93"/>
            <p:cNvCxnSpPr>
              <a:stCxn id="116" idx="6"/>
              <a:endCxn id="114" idx="2"/>
            </p:cNvCxnSpPr>
            <p:nvPr/>
          </p:nvCxnSpPr>
          <p:spPr>
            <a:xfrm rot="10800000" flipV="1">
              <a:off x="5403118" y="4667041"/>
              <a:ext cx="919598" cy="486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直線單箭頭接點 94"/>
            <p:cNvCxnSpPr>
              <a:stCxn id="116" idx="6"/>
              <a:endCxn id="110" idx="2"/>
            </p:cNvCxnSpPr>
            <p:nvPr/>
          </p:nvCxnSpPr>
          <p:spPr>
            <a:xfrm rot="10800000">
              <a:off x="5403118" y="4598056"/>
              <a:ext cx="919598" cy="68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線單箭頭接點 95"/>
            <p:cNvCxnSpPr>
              <a:stCxn id="116" idx="6"/>
              <a:endCxn id="111" idx="2"/>
            </p:cNvCxnSpPr>
            <p:nvPr/>
          </p:nvCxnSpPr>
          <p:spPr>
            <a:xfrm rot="10800000">
              <a:off x="5403118" y="4042309"/>
              <a:ext cx="919598" cy="6247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線單箭頭接點 96"/>
            <p:cNvCxnSpPr>
              <a:endCxn id="112" idx="2"/>
            </p:cNvCxnSpPr>
            <p:nvPr/>
          </p:nvCxnSpPr>
          <p:spPr>
            <a:xfrm rot="10800000">
              <a:off x="5403118" y="3486562"/>
              <a:ext cx="903111" cy="1164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線單箭頭接點 97"/>
            <p:cNvCxnSpPr>
              <a:stCxn id="116" idx="6"/>
              <a:endCxn id="113" idx="2"/>
            </p:cNvCxnSpPr>
            <p:nvPr/>
          </p:nvCxnSpPr>
          <p:spPr>
            <a:xfrm rot="10800000">
              <a:off x="5403118" y="2930815"/>
              <a:ext cx="919598" cy="1736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線單箭頭接點 98"/>
            <p:cNvCxnSpPr>
              <a:stCxn id="117" idx="6"/>
              <a:endCxn id="114" idx="2"/>
            </p:cNvCxnSpPr>
            <p:nvPr/>
          </p:nvCxnSpPr>
          <p:spPr>
            <a:xfrm rot="10800000" flipV="1">
              <a:off x="5403118" y="4042309"/>
              <a:ext cx="919598" cy="11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線單箭頭接點 99"/>
            <p:cNvCxnSpPr>
              <a:stCxn id="117" idx="6"/>
              <a:endCxn id="110" idx="2"/>
            </p:cNvCxnSpPr>
            <p:nvPr/>
          </p:nvCxnSpPr>
          <p:spPr>
            <a:xfrm rot="10800000" flipV="1">
              <a:off x="5403118" y="4042309"/>
              <a:ext cx="919598" cy="555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線單箭頭接點 100"/>
            <p:cNvCxnSpPr>
              <a:stCxn id="117" idx="6"/>
              <a:endCxn id="111" idx="2"/>
            </p:cNvCxnSpPr>
            <p:nvPr/>
          </p:nvCxnSpPr>
          <p:spPr>
            <a:xfrm rot="10800000">
              <a:off x="5403118" y="4042309"/>
              <a:ext cx="9195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線單箭頭接點 101"/>
            <p:cNvCxnSpPr>
              <a:endCxn id="112" idx="2"/>
            </p:cNvCxnSpPr>
            <p:nvPr/>
          </p:nvCxnSpPr>
          <p:spPr>
            <a:xfrm rot="10800000">
              <a:off x="5403118" y="3486562"/>
              <a:ext cx="903111" cy="5336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線單箭頭接點 102"/>
            <p:cNvCxnSpPr>
              <a:endCxn id="113" idx="2"/>
            </p:cNvCxnSpPr>
            <p:nvPr/>
          </p:nvCxnSpPr>
          <p:spPr>
            <a:xfrm rot="10800000">
              <a:off x="5403119" y="2930815"/>
              <a:ext cx="892888" cy="1094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線單箭頭接點 103"/>
            <p:cNvCxnSpPr>
              <a:stCxn id="118" idx="6"/>
              <a:endCxn id="114" idx="2"/>
            </p:cNvCxnSpPr>
            <p:nvPr/>
          </p:nvCxnSpPr>
          <p:spPr>
            <a:xfrm rot="10800000" flipV="1">
              <a:off x="5403118" y="3417577"/>
              <a:ext cx="919598" cy="1736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線單箭頭接點 104"/>
            <p:cNvCxnSpPr>
              <a:stCxn id="118" idx="6"/>
              <a:endCxn id="110" idx="2"/>
            </p:cNvCxnSpPr>
            <p:nvPr/>
          </p:nvCxnSpPr>
          <p:spPr>
            <a:xfrm rot="10800000" flipV="1">
              <a:off x="5403118" y="3417577"/>
              <a:ext cx="919598" cy="11804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線單箭頭接點 105"/>
            <p:cNvCxnSpPr>
              <a:endCxn id="111" idx="2"/>
            </p:cNvCxnSpPr>
            <p:nvPr/>
          </p:nvCxnSpPr>
          <p:spPr>
            <a:xfrm rot="10800000" flipV="1">
              <a:off x="5403119" y="3410974"/>
              <a:ext cx="892888" cy="63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直線單箭頭接點 106"/>
            <p:cNvCxnSpPr>
              <a:stCxn id="118" idx="6"/>
              <a:endCxn id="112" idx="2"/>
            </p:cNvCxnSpPr>
            <p:nvPr/>
          </p:nvCxnSpPr>
          <p:spPr>
            <a:xfrm rot="10800000" flipV="1">
              <a:off x="5403118" y="3417577"/>
              <a:ext cx="919598" cy="68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線單箭頭接點 107"/>
            <p:cNvCxnSpPr>
              <a:stCxn id="118" idx="6"/>
              <a:endCxn id="113" idx="2"/>
            </p:cNvCxnSpPr>
            <p:nvPr/>
          </p:nvCxnSpPr>
          <p:spPr>
            <a:xfrm rot="10800000">
              <a:off x="5403118" y="2930815"/>
              <a:ext cx="919598" cy="486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向左箭號 118"/>
          <p:cNvSpPr/>
          <p:nvPr/>
        </p:nvSpPr>
        <p:spPr>
          <a:xfrm rot="10800000">
            <a:off x="7218850" y="3980660"/>
            <a:ext cx="517602" cy="4036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向左箭號 119"/>
          <p:cNvSpPr/>
          <p:nvPr/>
        </p:nvSpPr>
        <p:spPr>
          <a:xfrm rot="10800000">
            <a:off x="4072131" y="3972106"/>
            <a:ext cx="258801" cy="4036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向左箭號 120"/>
          <p:cNvSpPr/>
          <p:nvPr/>
        </p:nvSpPr>
        <p:spPr>
          <a:xfrm rot="10800000">
            <a:off x="5127643" y="3972106"/>
            <a:ext cx="258801" cy="4036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文字方塊 121"/>
          <p:cNvSpPr txBox="1"/>
          <p:nvPr/>
        </p:nvSpPr>
        <p:spPr>
          <a:xfrm>
            <a:off x="2609470" y="267499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1"/>
                </a:solidFill>
              </a:rPr>
              <a:t>Encoder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pic>
        <p:nvPicPr>
          <p:cNvPr id="78" name="圖片 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6" t="13480" r="25238" b="38608"/>
          <a:stretch/>
        </p:blipFill>
        <p:spPr>
          <a:xfrm>
            <a:off x="216535" y="3575462"/>
            <a:ext cx="1264257" cy="1062756"/>
          </a:xfrm>
          <a:prstGeom prst="rect">
            <a:avLst/>
          </a:prstGeom>
        </p:spPr>
      </p:pic>
      <p:pic>
        <p:nvPicPr>
          <p:cNvPr id="79" name="圖片 7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 trans="10000" scaling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66" t="13480" r="25238" b="38608"/>
          <a:stretch/>
        </p:blipFill>
        <p:spPr>
          <a:xfrm>
            <a:off x="7795913" y="3604345"/>
            <a:ext cx="1220661" cy="1026108"/>
          </a:xfrm>
          <a:prstGeom prst="rect">
            <a:avLst/>
          </a:prstGeom>
        </p:spPr>
      </p:pic>
      <p:grpSp>
        <p:nvGrpSpPr>
          <p:cNvPr id="80" name="群組 79"/>
          <p:cNvGrpSpPr/>
          <p:nvPr/>
        </p:nvGrpSpPr>
        <p:grpSpPr>
          <a:xfrm>
            <a:off x="4362390" y="3629161"/>
            <a:ext cx="707265" cy="1065163"/>
            <a:chOff x="2280284" y="3514532"/>
            <a:chExt cx="1094305" cy="1724353"/>
          </a:xfrm>
        </p:grpSpPr>
        <p:sp>
          <p:nvSpPr>
            <p:cNvPr id="81" name="矩形 80"/>
            <p:cNvSpPr/>
            <p:nvPr/>
          </p:nvSpPr>
          <p:spPr>
            <a:xfrm>
              <a:off x="2280284" y="3514532"/>
              <a:ext cx="1094305" cy="172435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/>
            <p:cNvSpPr/>
            <p:nvPr/>
          </p:nvSpPr>
          <p:spPr>
            <a:xfrm>
              <a:off x="2555314" y="4473131"/>
              <a:ext cx="544246" cy="5442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/>
            <p:cNvSpPr/>
            <p:nvPr/>
          </p:nvSpPr>
          <p:spPr>
            <a:xfrm>
              <a:off x="2555314" y="3743501"/>
              <a:ext cx="544246" cy="5442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147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G</a:t>
            </a:r>
            <a:r>
              <a:rPr lang="en-US" altLang="zh-TW" dirty="0" smtClean="0"/>
              <a:t>oals of Encoders and Decoders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Encoder</a:t>
            </a:r>
          </a:p>
          <a:p>
            <a:pPr lvl="1"/>
            <a:r>
              <a:rPr lang="en-US" altLang="zh-TW" dirty="0" smtClean="0"/>
              <a:t>Make the latent representation approximately represent the object</a:t>
            </a:r>
          </a:p>
          <a:p>
            <a:pPr lvl="1"/>
            <a:r>
              <a:rPr lang="en-US" altLang="zh-TW" dirty="0" smtClean="0"/>
              <a:t>Build</a:t>
            </a:r>
            <a:r>
              <a:rPr lang="en-US" altLang="zh-TW" dirty="0"/>
              <a:t> the representation </a:t>
            </a:r>
            <a:r>
              <a:rPr lang="en-US" altLang="zh-TW" dirty="0" smtClean="0"/>
              <a:t>for data</a:t>
            </a:r>
          </a:p>
          <a:p>
            <a:r>
              <a:rPr lang="en-US" altLang="zh-TW" dirty="0" smtClean="0"/>
              <a:t>Decoder</a:t>
            </a:r>
          </a:p>
          <a:p>
            <a:pPr lvl="1"/>
            <a:r>
              <a:rPr lang="en-US" altLang="zh-TW" dirty="0" smtClean="0"/>
              <a:t>Make the latent representation approximately reconstruct the object</a:t>
            </a:r>
          </a:p>
          <a:p>
            <a:pPr lvl="1"/>
            <a:r>
              <a:rPr lang="en-US" altLang="zh-TW" dirty="0" smtClean="0"/>
              <a:t>Generate data from the </a:t>
            </a:r>
            <a:r>
              <a:rPr lang="en-US" altLang="zh-TW" dirty="0"/>
              <a:t>representation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6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76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Train Auto-encoders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auto-encoders can be treated as a DNN</a:t>
            </a:r>
          </a:p>
          <a:p>
            <a:pPr lvl="1"/>
            <a:r>
              <a:rPr lang="en-US" altLang="zh-TW" dirty="0" smtClean="0"/>
              <a:t>Input is a vector</a:t>
            </a:r>
          </a:p>
          <a:p>
            <a:pPr lvl="1"/>
            <a:r>
              <a:rPr lang="en-US" altLang="zh-TW" dirty="0" smtClean="0"/>
              <a:t>Output is a vector with the same dimension as the input</a:t>
            </a:r>
          </a:p>
          <a:p>
            <a:pPr lvl="1"/>
            <a:r>
              <a:rPr lang="en-US" altLang="zh-TW" dirty="0" smtClean="0"/>
              <a:t>Errors are the differences between inputs and outputs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7</a:t>
            </a:fld>
            <a:endParaRPr lang="en-US" dirty="0"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8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34584" y="47538"/>
            <a:ext cx="7377546" cy="1390649"/>
          </a:xfrm>
        </p:spPr>
        <p:txBody>
          <a:bodyPr/>
          <a:lstStyle/>
          <a:p>
            <a:r>
              <a:rPr lang="en-US" altLang="zh-TW" dirty="0"/>
              <a:t>How to </a:t>
            </a:r>
            <a:r>
              <a:rPr lang="en-US" altLang="zh-TW" dirty="0" smtClean="0"/>
              <a:t>Train Auto-encoders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8</a:t>
            </a:fld>
            <a:endParaRPr lang="en-US" dirty="0">
              <a:ea typeface="Segoe UI" panose="020B0502040204020203" pitchFamily="34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667708" y="2083225"/>
            <a:ext cx="681475" cy="3753285"/>
            <a:chOff x="1653194" y="1529915"/>
            <a:chExt cx="681475" cy="3753285"/>
          </a:xfrm>
        </p:grpSpPr>
        <p:sp>
          <p:nvSpPr>
            <p:cNvPr id="19" name="矩形 18"/>
            <p:cNvSpPr/>
            <p:nvPr/>
          </p:nvSpPr>
          <p:spPr>
            <a:xfrm rot="10800000">
              <a:off x="1653194" y="1529915"/>
              <a:ext cx="681475" cy="37532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 rot="10800000">
              <a:off x="1824469" y="2845742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/>
            <p:cNvSpPr/>
            <p:nvPr/>
          </p:nvSpPr>
          <p:spPr>
            <a:xfrm rot="10800000">
              <a:off x="1824469" y="2453115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 rot="10800000">
              <a:off x="1824469" y="2060487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 rot="10800000">
              <a:off x="1824469" y="1667859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 rot="10800000">
              <a:off x="1824469" y="3238370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 rot="10800000">
              <a:off x="1824468" y="3630998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 rot="10800000">
              <a:off x="1824468" y="4023625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 rot="10800000">
              <a:off x="1824468" y="4416251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 rot="10800000">
              <a:off x="1824468" y="4808877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1" name="矩形 50"/>
          <p:cNvSpPr/>
          <p:nvPr/>
        </p:nvSpPr>
        <p:spPr>
          <a:xfrm>
            <a:off x="2798295" y="2310829"/>
            <a:ext cx="668488" cy="32716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 rot="10800000">
            <a:off x="2960730" y="3750680"/>
            <a:ext cx="338927" cy="338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 rot="10800000">
            <a:off x="2960730" y="3358053"/>
            <a:ext cx="338927" cy="338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 rot="10800000">
            <a:off x="2960730" y="2965425"/>
            <a:ext cx="338927" cy="338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 rot="10800000">
            <a:off x="2960730" y="2572797"/>
            <a:ext cx="338927" cy="338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 rot="10800000">
            <a:off x="2960730" y="4143308"/>
            <a:ext cx="338927" cy="338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 rot="10800000">
            <a:off x="2960729" y="4535936"/>
            <a:ext cx="338927" cy="338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 rot="10800000">
            <a:off x="2960729" y="4928563"/>
            <a:ext cx="338927" cy="338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4375288" y="2965425"/>
            <a:ext cx="668488" cy="1909439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 rot="10800000">
            <a:off x="4537866" y="4322573"/>
            <a:ext cx="338927" cy="338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 rot="10800000">
            <a:off x="4537866" y="3929946"/>
            <a:ext cx="338927" cy="338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 rot="10800000">
            <a:off x="4537866" y="3537318"/>
            <a:ext cx="338927" cy="338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 rot="10800000">
            <a:off x="4537866" y="3144690"/>
            <a:ext cx="338927" cy="338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>
            <a:stCxn id="24" idx="2"/>
            <a:endCxn id="56" idx="6"/>
          </p:cNvCxnSpPr>
          <p:nvPr/>
        </p:nvCxnSpPr>
        <p:spPr>
          <a:xfrm>
            <a:off x="2177910" y="2390633"/>
            <a:ext cx="782820" cy="351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>
            <a:stCxn id="22" idx="2"/>
            <a:endCxn id="56" idx="6"/>
          </p:cNvCxnSpPr>
          <p:nvPr/>
        </p:nvCxnSpPr>
        <p:spPr>
          <a:xfrm flipV="1">
            <a:off x="2177910" y="2742261"/>
            <a:ext cx="782820" cy="4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21" idx="2"/>
            <a:endCxn id="56" idx="6"/>
          </p:cNvCxnSpPr>
          <p:nvPr/>
        </p:nvCxnSpPr>
        <p:spPr>
          <a:xfrm flipV="1">
            <a:off x="2177910" y="2742261"/>
            <a:ext cx="782820" cy="433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stCxn id="20" idx="2"/>
          </p:cNvCxnSpPr>
          <p:nvPr/>
        </p:nvCxnSpPr>
        <p:spPr>
          <a:xfrm flipV="1">
            <a:off x="2177910" y="2783261"/>
            <a:ext cx="782818" cy="785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25" idx="2"/>
            <a:endCxn id="56" idx="6"/>
          </p:cNvCxnSpPr>
          <p:nvPr/>
        </p:nvCxnSpPr>
        <p:spPr>
          <a:xfrm flipV="1">
            <a:off x="2177910" y="2742261"/>
            <a:ext cx="782820" cy="121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26" idx="2"/>
          </p:cNvCxnSpPr>
          <p:nvPr/>
        </p:nvCxnSpPr>
        <p:spPr>
          <a:xfrm flipV="1">
            <a:off x="2177909" y="2783261"/>
            <a:ext cx="782819" cy="1570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28" idx="2"/>
            <a:endCxn id="56" idx="6"/>
          </p:cNvCxnSpPr>
          <p:nvPr/>
        </p:nvCxnSpPr>
        <p:spPr>
          <a:xfrm flipV="1">
            <a:off x="2177909" y="2742261"/>
            <a:ext cx="782821" cy="200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stCxn id="29" idx="2"/>
            <a:endCxn id="56" idx="6"/>
          </p:cNvCxnSpPr>
          <p:nvPr/>
        </p:nvCxnSpPr>
        <p:spPr>
          <a:xfrm flipV="1">
            <a:off x="2177909" y="2742261"/>
            <a:ext cx="782821" cy="239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30" idx="2"/>
            <a:endCxn id="56" idx="6"/>
          </p:cNvCxnSpPr>
          <p:nvPr/>
        </p:nvCxnSpPr>
        <p:spPr>
          <a:xfrm flipV="1">
            <a:off x="2177909" y="2742261"/>
            <a:ext cx="782821" cy="2789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24" idx="2"/>
            <a:endCxn id="55" idx="6"/>
          </p:cNvCxnSpPr>
          <p:nvPr/>
        </p:nvCxnSpPr>
        <p:spPr>
          <a:xfrm>
            <a:off x="2177910" y="2390633"/>
            <a:ext cx="782820" cy="74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endCxn id="55" idx="6"/>
          </p:cNvCxnSpPr>
          <p:nvPr/>
        </p:nvCxnSpPr>
        <p:spPr>
          <a:xfrm>
            <a:off x="2177909" y="2783261"/>
            <a:ext cx="782821" cy="351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21" idx="2"/>
            <a:endCxn id="55" idx="6"/>
          </p:cNvCxnSpPr>
          <p:nvPr/>
        </p:nvCxnSpPr>
        <p:spPr>
          <a:xfrm flipV="1">
            <a:off x="2177910" y="3134889"/>
            <a:ext cx="782820" cy="4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20" idx="2"/>
            <a:endCxn id="55" idx="6"/>
          </p:cNvCxnSpPr>
          <p:nvPr/>
        </p:nvCxnSpPr>
        <p:spPr>
          <a:xfrm flipV="1">
            <a:off x="2177910" y="3134889"/>
            <a:ext cx="782820" cy="433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stCxn id="25" idx="2"/>
            <a:endCxn id="55" idx="6"/>
          </p:cNvCxnSpPr>
          <p:nvPr/>
        </p:nvCxnSpPr>
        <p:spPr>
          <a:xfrm flipV="1">
            <a:off x="2177910" y="3134889"/>
            <a:ext cx="782820" cy="82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>
            <a:stCxn id="26" idx="2"/>
            <a:endCxn id="55" idx="6"/>
          </p:cNvCxnSpPr>
          <p:nvPr/>
        </p:nvCxnSpPr>
        <p:spPr>
          <a:xfrm flipV="1">
            <a:off x="2177909" y="3134889"/>
            <a:ext cx="782821" cy="121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>
            <a:stCxn id="28" idx="2"/>
            <a:endCxn id="55" idx="6"/>
          </p:cNvCxnSpPr>
          <p:nvPr/>
        </p:nvCxnSpPr>
        <p:spPr>
          <a:xfrm flipV="1">
            <a:off x="2177909" y="3134889"/>
            <a:ext cx="782821" cy="1611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stCxn id="29" idx="2"/>
            <a:endCxn id="55" idx="6"/>
          </p:cNvCxnSpPr>
          <p:nvPr/>
        </p:nvCxnSpPr>
        <p:spPr>
          <a:xfrm flipV="1">
            <a:off x="2177909" y="3134889"/>
            <a:ext cx="782821" cy="200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stCxn id="30" idx="2"/>
            <a:endCxn id="55" idx="6"/>
          </p:cNvCxnSpPr>
          <p:nvPr/>
        </p:nvCxnSpPr>
        <p:spPr>
          <a:xfrm flipV="1">
            <a:off x="2177909" y="3134889"/>
            <a:ext cx="782821" cy="2396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stCxn id="24" idx="2"/>
            <a:endCxn id="54" idx="6"/>
          </p:cNvCxnSpPr>
          <p:nvPr/>
        </p:nvCxnSpPr>
        <p:spPr>
          <a:xfrm>
            <a:off x="2177910" y="2390633"/>
            <a:ext cx="782820" cy="1136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stCxn id="22" idx="2"/>
            <a:endCxn id="54" idx="6"/>
          </p:cNvCxnSpPr>
          <p:nvPr/>
        </p:nvCxnSpPr>
        <p:spPr>
          <a:xfrm>
            <a:off x="2177910" y="2783261"/>
            <a:ext cx="782820" cy="74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線單箭頭接點 131"/>
          <p:cNvCxnSpPr>
            <a:stCxn id="21" idx="2"/>
            <a:endCxn id="54" idx="6"/>
          </p:cNvCxnSpPr>
          <p:nvPr/>
        </p:nvCxnSpPr>
        <p:spPr>
          <a:xfrm>
            <a:off x="2177910" y="3175889"/>
            <a:ext cx="782820" cy="351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線單箭頭接點 133"/>
          <p:cNvCxnSpPr>
            <a:stCxn id="20" idx="2"/>
            <a:endCxn id="54" idx="6"/>
          </p:cNvCxnSpPr>
          <p:nvPr/>
        </p:nvCxnSpPr>
        <p:spPr>
          <a:xfrm flipV="1">
            <a:off x="2177910" y="3527517"/>
            <a:ext cx="782820" cy="40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線單箭頭接點 135"/>
          <p:cNvCxnSpPr>
            <a:stCxn id="25" idx="2"/>
            <a:endCxn id="54" idx="6"/>
          </p:cNvCxnSpPr>
          <p:nvPr/>
        </p:nvCxnSpPr>
        <p:spPr>
          <a:xfrm flipV="1">
            <a:off x="2177910" y="3527517"/>
            <a:ext cx="782820" cy="433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線單箭頭接點 137"/>
          <p:cNvCxnSpPr>
            <a:stCxn id="26" idx="2"/>
            <a:endCxn id="54" idx="6"/>
          </p:cNvCxnSpPr>
          <p:nvPr/>
        </p:nvCxnSpPr>
        <p:spPr>
          <a:xfrm flipV="1">
            <a:off x="2177909" y="3527517"/>
            <a:ext cx="782821" cy="82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線單箭頭接點 139"/>
          <p:cNvCxnSpPr>
            <a:stCxn id="28" idx="2"/>
            <a:endCxn id="54" idx="6"/>
          </p:cNvCxnSpPr>
          <p:nvPr/>
        </p:nvCxnSpPr>
        <p:spPr>
          <a:xfrm flipV="1">
            <a:off x="2177909" y="3527517"/>
            <a:ext cx="782821" cy="1218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>
            <a:stCxn id="29" idx="2"/>
            <a:endCxn id="54" idx="6"/>
          </p:cNvCxnSpPr>
          <p:nvPr/>
        </p:nvCxnSpPr>
        <p:spPr>
          <a:xfrm flipV="1">
            <a:off x="2177909" y="3527517"/>
            <a:ext cx="782821" cy="1611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stCxn id="30" idx="2"/>
            <a:endCxn id="54" idx="6"/>
          </p:cNvCxnSpPr>
          <p:nvPr/>
        </p:nvCxnSpPr>
        <p:spPr>
          <a:xfrm flipV="1">
            <a:off x="2177909" y="3527517"/>
            <a:ext cx="782821" cy="2004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線單箭頭接點 145"/>
          <p:cNvCxnSpPr>
            <a:stCxn id="24" idx="2"/>
            <a:endCxn id="53" idx="6"/>
          </p:cNvCxnSpPr>
          <p:nvPr/>
        </p:nvCxnSpPr>
        <p:spPr>
          <a:xfrm>
            <a:off x="2177910" y="2390633"/>
            <a:ext cx="782820" cy="1529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線單箭頭接點 147"/>
          <p:cNvCxnSpPr>
            <a:stCxn id="22" idx="2"/>
            <a:endCxn id="53" idx="6"/>
          </p:cNvCxnSpPr>
          <p:nvPr/>
        </p:nvCxnSpPr>
        <p:spPr>
          <a:xfrm>
            <a:off x="2177910" y="2783261"/>
            <a:ext cx="782820" cy="1136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線單箭頭接點 149"/>
          <p:cNvCxnSpPr>
            <a:stCxn id="21" idx="2"/>
            <a:endCxn id="53" idx="6"/>
          </p:cNvCxnSpPr>
          <p:nvPr/>
        </p:nvCxnSpPr>
        <p:spPr>
          <a:xfrm>
            <a:off x="2177910" y="3175889"/>
            <a:ext cx="782820" cy="74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>
            <a:stCxn id="20" idx="2"/>
            <a:endCxn id="53" idx="6"/>
          </p:cNvCxnSpPr>
          <p:nvPr/>
        </p:nvCxnSpPr>
        <p:spPr>
          <a:xfrm>
            <a:off x="2177910" y="3568516"/>
            <a:ext cx="782820" cy="351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stCxn id="25" idx="2"/>
            <a:endCxn id="53" idx="6"/>
          </p:cNvCxnSpPr>
          <p:nvPr/>
        </p:nvCxnSpPr>
        <p:spPr>
          <a:xfrm flipV="1">
            <a:off x="2177910" y="3920144"/>
            <a:ext cx="782820" cy="4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直線單箭頭接點 155"/>
          <p:cNvCxnSpPr>
            <a:stCxn id="26" idx="2"/>
            <a:endCxn id="53" idx="6"/>
          </p:cNvCxnSpPr>
          <p:nvPr/>
        </p:nvCxnSpPr>
        <p:spPr>
          <a:xfrm flipV="1">
            <a:off x="2177909" y="3920144"/>
            <a:ext cx="782821" cy="433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>
            <a:stCxn id="28" idx="2"/>
            <a:endCxn id="53" idx="6"/>
          </p:cNvCxnSpPr>
          <p:nvPr/>
        </p:nvCxnSpPr>
        <p:spPr>
          <a:xfrm flipV="1">
            <a:off x="2177909" y="3920144"/>
            <a:ext cx="782821" cy="82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線單箭頭接點 159"/>
          <p:cNvCxnSpPr>
            <a:stCxn id="29" idx="2"/>
            <a:endCxn id="53" idx="6"/>
          </p:cNvCxnSpPr>
          <p:nvPr/>
        </p:nvCxnSpPr>
        <p:spPr>
          <a:xfrm flipV="1">
            <a:off x="2177909" y="3920144"/>
            <a:ext cx="782821" cy="1218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線單箭頭接點 161"/>
          <p:cNvCxnSpPr>
            <a:stCxn id="30" idx="2"/>
            <a:endCxn id="53" idx="6"/>
          </p:cNvCxnSpPr>
          <p:nvPr/>
        </p:nvCxnSpPr>
        <p:spPr>
          <a:xfrm flipV="1">
            <a:off x="2177909" y="3920144"/>
            <a:ext cx="782821" cy="1611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線單箭頭接點 163"/>
          <p:cNvCxnSpPr>
            <a:stCxn id="24" idx="2"/>
            <a:endCxn id="57" idx="6"/>
          </p:cNvCxnSpPr>
          <p:nvPr/>
        </p:nvCxnSpPr>
        <p:spPr>
          <a:xfrm>
            <a:off x="2177910" y="2390633"/>
            <a:ext cx="782820" cy="1922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線單箭頭接點 165"/>
          <p:cNvCxnSpPr>
            <a:stCxn id="22" idx="2"/>
            <a:endCxn id="57" idx="6"/>
          </p:cNvCxnSpPr>
          <p:nvPr/>
        </p:nvCxnSpPr>
        <p:spPr>
          <a:xfrm>
            <a:off x="2177910" y="2783261"/>
            <a:ext cx="782820" cy="1529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線單箭頭接點 167"/>
          <p:cNvCxnSpPr>
            <a:stCxn id="21" idx="2"/>
            <a:endCxn id="57" idx="6"/>
          </p:cNvCxnSpPr>
          <p:nvPr/>
        </p:nvCxnSpPr>
        <p:spPr>
          <a:xfrm>
            <a:off x="2177910" y="3175889"/>
            <a:ext cx="782820" cy="1136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直線單箭頭接點 169"/>
          <p:cNvCxnSpPr>
            <a:stCxn id="20" idx="2"/>
            <a:endCxn id="57" idx="6"/>
          </p:cNvCxnSpPr>
          <p:nvPr/>
        </p:nvCxnSpPr>
        <p:spPr>
          <a:xfrm>
            <a:off x="2177910" y="3568516"/>
            <a:ext cx="782820" cy="74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>
            <a:stCxn id="25" idx="2"/>
            <a:endCxn id="57" idx="6"/>
          </p:cNvCxnSpPr>
          <p:nvPr/>
        </p:nvCxnSpPr>
        <p:spPr>
          <a:xfrm>
            <a:off x="2177910" y="3961144"/>
            <a:ext cx="782820" cy="351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直線單箭頭接點 173"/>
          <p:cNvCxnSpPr>
            <a:stCxn id="26" idx="2"/>
            <a:endCxn id="57" idx="6"/>
          </p:cNvCxnSpPr>
          <p:nvPr/>
        </p:nvCxnSpPr>
        <p:spPr>
          <a:xfrm flipV="1">
            <a:off x="2177909" y="4312772"/>
            <a:ext cx="782821" cy="4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>
            <a:stCxn id="28" idx="2"/>
            <a:endCxn id="57" idx="6"/>
          </p:cNvCxnSpPr>
          <p:nvPr/>
        </p:nvCxnSpPr>
        <p:spPr>
          <a:xfrm flipV="1">
            <a:off x="2177909" y="4312772"/>
            <a:ext cx="782821" cy="433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直線單箭頭接點 177"/>
          <p:cNvCxnSpPr>
            <a:stCxn id="29" idx="2"/>
            <a:endCxn id="57" idx="6"/>
          </p:cNvCxnSpPr>
          <p:nvPr/>
        </p:nvCxnSpPr>
        <p:spPr>
          <a:xfrm flipV="1">
            <a:off x="2177909" y="4312772"/>
            <a:ext cx="782821" cy="82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直線單箭頭接點 179"/>
          <p:cNvCxnSpPr>
            <a:stCxn id="30" idx="2"/>
            <a:endCxn id="57" idx="6"/>
          </p:cNvCxnSpPr>
          <p:nvPr/>
        </p:nvCxnSpPr>
        <p:spPr>
          <a:xfrm flipV="1">
            <a:off x="2177909" y="4312772"/>
            <a:ext cx="782821" cy="1218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直線單箭頭接點 181"/>
          <p:cNvCxnSpPr>
            <a:stCxn id="24" idx="2"/>
            <a:endCxn id="58" idx="6"/>
          </p:cNvCxnSpPr>
          <p:nvPr/>
        </p:nvCxnSpPr>
        <p:spPr>
          <a:xfrm>
            <a:off x="2177910" y="2390633"/>
            <a:ext cx="782819" cy="231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直線單箭頭接點 183"/>
          <p:cNvCxnSpPr>
            <a:stCxn id="22" idx="2"/>
            <a:endCxn id="58" idx="6"/>
          </p:cNvCxnSpPr>
          <p:nvPr/>
        </p:nvCxnSpPr>
        <p:spPr>
          <a:xfrm>
            <a:off x="2177910" y="2783261"/>
            <a:ext cx="782819" cy="1922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直線單箭頭接點 185"/>
          <p:cNvCxnSpPr>
            <a:stCxn id="21" idx="2"/>
            <a:endCxn id="58" idx="6"/>
          </p:cNvCxnSpPr>
          <p:nvPr/>
        </p:nvCxnSpPr>
        <p:spPr>
          <a:xfrm>
            <a:off x="2177910" y="3175889"/>
            <a:ext cx="782819" cy="1529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線單箭頭接點 187"/>
          <p:cNvCxnSpPr>
            <a:stCxn id="20" idx="2"/>
            <a:endCxn id="58" idx="6"/>
          </p:cNvCxnSpPr>
          <p:nvPr/>
        </p:nvCxnSpPr>
        <p:spPr>
          <a:xfrm>
            <a:off x="2177910" y="3568516"/>
            <a:ext cx="782819" cy="1136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直線單箭頭接點 189"/>
          <p:cNvCxnSpPr>
            <a:stCxn id="25" idx="2"/>
            <a:endCxn id="58" idx="6"/>
          </p:cNvCxnSpPr>
          <p:nvPr/>
        </p:nvCxnSpPr>
        <p:spPr>
          <a:xfrm>
            <a:off x="2177910" y="3961144"/>
            <a:ext cx="782819" cy="74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直線單箭頭接點 191"/>
          <p:cNvCxnSpPr>
            <a:stCxn id="26" idx="2"/>
            <a:endCxn id="58" idx="6"/>
          </p:cNvCxnSpPr>
          <p:nvPr/>
        </p:nvCxnSpPr>
        <p:spPr>
          <a:xfrm>
            <a:off x="2177909" y="4353772"/>
            <a:ext cx="782820" cy="351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直線單箭頭接點 193"/>
          <p:cNvCxnSpPr>
            <a:stCxn id="28" idx="2"/>
            <a:endCxn id="58" idx="6"/>
          </p:cNvCxnSpPr>
          <p:nvPr/>
        </p:nvCxnSpPr>
        <p:spPr>
          <a:xfrm flipV="1">
            <a:off x="2177909" y="4705400"/>
            <a:ext cx="782820" cy="40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直線單箭頭接點 195"/>
          <p:cNvCxnSpPr>
            <a:stCxn id="29" idx="2"/>
            <a:endCxn id="58" idx="6"/>
          </p:cNvCxnSpPr>
          <p:nvPr/>
        </p:nvCxnSpPr>
        <p:spPr>
          <a:xfrm flipV="1">
            <a:off x="2177909" y="4705400"/>
            <a:ext cx="782820" cy="433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直線單箭頭接點 197"/>
          <p:cNvCxnSpPr>
            <a:stCxn id="30" idx="2"/>
            <a:endCxn id="58" idx="6"/>
          </p:cNvCxnSpPr>
          <p:nvPr/>
        </p:nvCxnSpPr>
        <p:spPr>
          <a:xfrm flipV="1">
            <a:off x="2177909" y="4705400"/>
            <a:ext cx="782820" cy="826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直線單箭頭接點 199"/>
          <p:cNvCxnSpPr>
            <a:stCxn id="24" idx="2"/>
          </p:cNvCxnSpPr>
          <p:nvPr/>
        </p:nvCxnSpPr>
        <p:spPr>
          <a:xfrm>
            <a:off x="2177910" y="2390633"/>
            <a:ext cx="782818" cy="2748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直線單箭頭接點 201"/>
          <p:cNvCxnSpPr>
            <a:stCxn id="22" idx="2"/>
            <a:endCxn id="59" idx="6"/>
          </p:cNvCxnSpPr>
          <p:nvPr/>
        </p:nvCxnSpPr>
        <p:spPr>
          <a:xfrm>
            <a:off x="2177910" y="2783261"/>
            <a:ext cx="782819" cy="2314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直線單箭頭接點 203"/>
          <p:cNvCxnSpPr>
            <a:stCxn id="21" idx="2"/>
            <a:endCxn id="59" idx="6"/>
          </p:cNvCxnSpPr>
          <p:nvPr/>
        </p:nvCxnSpPr>
        <p:spPr>
          <a:xfrm>
            <a:off x="2177910" y="3175889"/>
            <a:ext cx="782819" cy="1922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直線單箭頭接點 205"/>
          <p:cNvCxnSpPr>
            <a:stCxn id="20" idx="2"/>
            <a:endCxn id="59" idx="6"/>
          </p:cNvCxnSpPr>
          <p:nvPr/>
        </p:nvCxnSpPr>
        <p:spPr>
          <a:xfrm>
            <a:off x="2177910" y="3568516"/>
            <a:ext cx="782819" cy="1529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直線單箭頭接點 207"/>
          <p:cNvCxnSpPr>
            <a:stCxn id="25" idx="2"/>
            <a:endCxn id="59" idx="6"/>
          </p:cNvCxnSpPr>
          <p:nvPr/>
        </p:nvCxnSpPr>
        <p:spPr>
          <a:xfrm>
            <a:off x="2177910" y="3961144"/>
            <a:ext cx="782819" cy="1136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直線單箭頭接點 208"/>
          <p:cNvCxnSpPr>
            <a:stCxn id="25" idx="2"/>
            <a:endCxn id="59" idx="6"/>
          </p:cNvCxnSpPr>
          <p:nvPr/>
        </p:nvCxnSpPr>
        <p:spPr>
          <a:xfrm>
            <a:off x="2177910" y="3961144"/>
            <a:ext cx="782819" cy="1136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直線單箭頭接點 210"/>
          <p:cNvCxnSpPr>
            <a:stCxn id="26" idx="2"/>
            <a:endCxn id="59" idx="6"/>
          </p:cNvCxnSpPr>
          <p:nvPr/>
        </p:nvCxnSpPr>
        <p:spPr>
          <a:xfrm>
            <a:off x="2177909" y="4353772"/>
            <a:ext cx="782820" cy="74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直線單箭頭接點 213"/>
          <p:cNvCxnSpPr>
            <a:stCxn id="28" idx="2"/>
            <a:endCxn id="59" idx="6"/>
          </p:cNvCxnSpPr>
          <p:nvPr/>
        </p:nvCxnSpPr>
        <p:spPr>
          <a:xfrm>
            <a:off x="2177909" y="4746399"/>
            <a:ext cx="782820" cy="351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直線單箭頭接點 215"/>
          <p:cNvCxnSpPr>
            <a:stCxn id="29" idx="2"/>
            <a:endCxn id="59" idx="6"/>
          </p:cNvCxnSpPr>
          <p:nvPr/>
        </p:nvCxnSpPr>
        <p:spPr>
          <a:xfrm flipV="1">
            <a:off x="2177909" y="5098027"/>
            <a:ext cx="782820" cy="40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線單箭頭接點 217"/>
          <p:cNvCxnSpPr>
            <a:stCxn id="30" idx="2"/>
            <a:endCxn id="59" idx="6"/>
          </p:cNvCxnSpPr>
          <p:nvPr/>
        </p:nvCxnSpPr>
        <p:spPr>
          <a:xfrm flipV="1">
            <a:off x="2177909" y="5098027"/>
            <a:ext cx="782820" cy="43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線單箭頭接點 219"/>
          <p:cNvCxnSpPr>
            <a:stCxn id="56" idx="2"/>
            <a:endCxn id="71" idx="6"/>
          </p:cNvCxnSpPr>
          <p:nvPr/>
        </p:nvCxnSpPr>
        <p:spPr>
          <a:xfrm>
            <a:off x="3299657" y="2742261"/>
            <a:ext cx="1238209" cy="57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線單箭頭接點 221"/>
          <p:cNvCxnSpPr>
            <a:stCxn id="56" idx="2"/>
            <a:endCxn id="70" idx="6"/>
          </p:cNvCxnSpPr>
          <p:nvPr/>
        </p:nvCxnSpPr>
        <p:spPr>
          <a:xfrm>
            <a:off x="3299657" y="2742261"/>
            <a:ext cx="1238209" cy="9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直線單箭頭接點 223"/>
          <p:cNvCxnSpPr>
            <a:stCxn id="56" idx="2"/>
            <a:endCxn id="69" idx="6"/>
          </p:cNvCxnSpPr>
          <p:nvPr/>
        </p:nvCxnSpPr>
        <p:spPr>
          <a:xfrm>
            <a:off x="3299657" y="2742261"/>
            <a:ext cx="1238209" cy="135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直線單箭頭接點 225"/>
          <p:cNvCxnSpPr>
            <a:stCxn id="56" idx="2"/>
            <a:endCxn id="68" idx="6"/>
          </p:cNvCxnSpPr>
          <p:nvPr/>
        </p:nvCxnSpPr>
        <p:spPr>
          <a:xfrm>
            <a:off x="3299657" y="2742261"/>
            <a:ext cx="1238209" cy="174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直線單箭頭接點 227"/>
          <p:cNvCxnSpPr>
            <a:stCxn id="55" idx="2"/>
            <a:endCxn id="71" idx="6"/>
          </p:cNvCxnSpPr>
          <p:nvPr/>
        </p:nvCxnSpPr>
        <p:spPr>
          <a:xfrm>
            <a:off x="3299657" y="3134889"/>
            <a:ext cx="1238209" cy="179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直線單箭頭接點 229"/>
          <p:cNvCxnSpPr>
            <a:stCxn id="55" idx="2"/>
            <a:endCxn id="70" idx="6"/>
          </p:cNvCxnSpPr>
          <p:nvPr/>
        </p:nvCxnSpPr>
        <p:spPr>
          <a:xfrm>
            <a:off x="3299657" y="3134889"/>
            <a:ext cx="1238209" cy="57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線單箭頭接點 231"/>
          <p:cNvCxnSpPr>
            <a:stCxn id="55" idx="2"/>
            <a:endCxn id="69" idx="6"/>
          </p:cNvCxnSpPr>
          <p:nvPr/>
        </p:nvCxnSpPr>
        <p:spPr>
          <a:xfrm>
            <a:off x="3299657" y="3134889"/>
            <a:ext cx="1238209" cy="9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直線單箭頭接點 233"/>
          <p:cNvCxnSpPr>
            <a:stCxn id="55" idx="2"/>
            <a:endCxn id="68" idx="6"/>
          </p:cNvCxnSpPr>
          <p:nvPr/>
        </p:nvCxnSpPr>
        <p:spPr>
          <a:xfrm>
            <a:off x="3299657" y="3134889"/>
            <a:ext cx="1238209" cy="1357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線單箭頭接點 235"/>
          <p:cNvCxnSpPr>
            <a:stCxn id="54" idx="2"/>
            <a:endCxn id="71" idx="6"/>
          </p:cNvCxnSpPr>
          <p:nvPr/>
        </p:nvCxnSpPr>
        <p:spPr>
          <a:xfrm flipV="1">
            <a:off x="3299657" y="3314154"/>
            <a:ext cx="1238209" cy="213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直線單箭頭接點 237"/>
          <p:cNvCxnSpPr>
            <a:stCxn id="54" idx="2"/>
            <a:endCxn id="70" idx="6"/>
          </p:cNvCxnSpPr>
          <p:nvPr/>
        </p:nvCxnSpPr>
        <p:spPr>
          <a:xfrm>
            <a:off x="3299657" y="3527517"/>
            <a:ext cx="1238209" cy="179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直線單箭頭接點 239"/>
          <p:cNvCxnSpPr>
            <a:stCxn id="54" idx="2"/>
            <a:endCxn id="69" idx="6"/>
          </p:cNvCxnSpPr>
          <p:nvPr/>
        </p:nvCxnSpPr>
        <p:spPr>
          <a:xfrm>
            <a:off x="3299657" y="3527517"/>
            <a:ext cx="1238209" cy="57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直線單箭頭接點 241"/>
          <p:cNvCxnSpPr>
            <a:stCxn id="54" idx="2"/>
            <a:endCxn id="68" idx="6"/>
          </p:cNvCxnSpPr>
          <p:nvPr/>
        </p:nvCxnSpPr>
        <p:spPr>
          <a:xfrm>
            <a:off x="3299657" y="3527517"/>
            <a:ext cx="1238209" cy="96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直線單箭頭接點 243"/>
          <p:cNvCxnSpPr>
            <a:stCxn id="53" idx="2"/>
            <a:endCxn id="71" idx="6"/>
          </p:cNvCxnSpPr>
          <p:nvPr/>
        </p:nvCxnSpPr>
        <p:spPr>
          <a:xfrm flipV="1">
            <a:off x="3299657" y="3314154"/>
            <a:ext cx="1238209" cy="605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線單箭頭接點 245"/>
          <p:cNvCxnSpPr>
            <a:stCxn id="53" idx="2"/>
            <a:endCxn id="70" idx="6"/>
          </p:cNvCxnSpPr>
          <p:nvPr/>
        </p:nvCxnSpPr>
        <p:spPr>
          <a:xfrm flipV="1">
            <a:off x="3299657" y="3706782"/>
            <a:ext cx="1238209" cy="213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直線單箭頭接點 247"/>
          <p:cNvCxnSpPr>
            <a:stCxn id="53" idx="2"/>
            <a:endCxn id="69" idx="6"/>
          </p:cNvCxnSpPr>
          <p:nvPr/>
        </p:nvCxnSpPr>
        <p:spPr>
          <a:xfrm>
            <a:off x="3299657" y="3920144"/>
            <a:ext cx="1238209" cy="179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直線單箭頭接點 251"/>
          <p:cNvCxnSpPr>
            <a:stCxn id="53" idx="2"/>
            <a:endCxn id="68" idx="6"/>
          </p:cNvCxnSpPr>
          <p:nvPr/>
        </p:nvCxnSpPr>
        <p:spPr>
          <a:xfrm>
            <a:off x="3299657" y="3920144"/>
            <a:ext cx="1238209" cy="57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直線單箭頭接點 253"/>
          <p:cNvCxnSpPr>
            <a:stCxn id="57" idx="2"/>
            <a:endCxn id="71" idx="6"/>
          </p:cNvCxnSpPr>
          <p:nvPr/>
        </p:nvCxnSpPr>
        <p:spPr>
          <a:xfrm flipV="1">
            <a:off x="3299657" y="3314154"/>
            <a:ext cx="1238209" cy="998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直線單箭頭接點 255"/>
          <p:cNvCxnSpPr>
            <a:stCxn id="57" idx="2"/>
            <a:endCxn id="70" idx="6"/>
          </p:cNvCxnSpPr>
          <p:nvPr/>
        </p:nvCxnSpPr>
        <p:spPr>
          <a:xfrm flipV="1">
            <a:off x="3299657" y="3706782"/>
            <a:ext cx="1238209" cy="605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線單箭頭接點 257"/>
          <p:cNvCxnSpPr>
            <a:stCxn id="57" idx="2"/>
            <a:endCxn id="69" idx="6"/>
          </p:cNvCxnSpPr>
          <p:nvPr/>
        </p:nvCxnSpPr>
        <p:spPr>
          <a:xfrm flipV="1">
            <a:off x="3299657" y="4099410"/>
            <a:ext cx="1238209" cy="213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直線單箭頭接點 259"/>
          <p:cNvCxnSpPr>
            <a:endCxn id="68" idx="6"/>
          </p:cNvCxnSpPr>
          <p:nvPr/>
        </p:nvCxnSpPr>
        <p:spPr>
          <a:xfrm>
            <a:off x="3299656" y="4312772"/>
            <a:ext cx="1238210" cy="179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直線單箭頭接點 261"/>
          <p:cNvCxnSpPr>
            <a:stCxn id="58" idx="2"/>
            <a:endCxn id="71" idx="6"/>
          </p:cNvCxnSpPr>
          <p:nvPr/>
        </p:nvCxnSpPr>
        <p:spPr>
          <a:xfrm flipV="1">
            <a:off x="3299656" y="3314154"/>
            <a:ext cx="1238210" cy="1391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直線單箭頭接點 263"/>
          <p:cNvCxnSpPr>
            <a:stCxn id="58" idx="2"/>
            <a:endCxn id="70" idx="6"/>
          </p:cNvCxnSpPr>
          <p:nvPr/>
        </p:nvCxnSpPr>
        <p:spPr>
          <a:xfrm flipV="1">
            <a:off x="3299656" y="3706782"/>
            <a:ext cx="1238210" cy="998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直線單箭頭接點 265"/>
          <p:cNvCxnSpPr>
            <a:stCxn id="58" idx="2"/>
            <a:endCxn id="69" idx="6"/>
          </p:cNvCxnSpPr>
          <p:nvPr/>
        </p:nvCxnSpPr>
        <p:spPr>
          <a:xfrm flipV="1">
            <a:off x="3299656" y="4099410"/>
            <a:ext cx="1238210" cy="605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直線單箭頭接點 267"/>
          <p:cNvCxnSpPr>
            <a:stCxn id="58" idx="2"/>
            <a:endCxn id="68" idx="6"/>
          </p:cNvCxnSpPr>
          <p:nvPr/>
        </p:nvCxnSpPr>
        <p:spPr>
          <a:xfrm flipV="1">
            <a:off x="3299656" y="4492037"/>
            <a:ext cx="1238210" cy="213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直線單箭頭接點 273"/>
          <p:cNvCxnSpPr>
            <a:stCxn id="59" idx="2"/>
            <a:endCxn id="71" idx="6"/>
          </p:cNvCxnSpPr>
          <p:nvPr/>
        </p:nvCxnSpPr>
        <p:spPr>
          <a:xfrm flipV="1">
            <a:off x="3299656" y="3314154"/>
            <a:ext cx="1238210" cy="178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6" name="直線單箭頭接點 275"/>
          <p:cNvCxnSpPr>
            <a:stCxn id="59" idx="2"/>
            <a:endCxn id="70" idx="6"/>
          </p:cNvCxnSpPr>
          <p:nvPr/>
        </p:nvCxnSpPr>
        <p:spPr>
          <a:xfrm flipV="1">
            <a:off x="3299656" y="3706782"/>
            <a:ext cx="1238210" cy="1391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直線單箭頭接點 277"/>
          <p:cNvCxnSpPr>
            <a:stCxn id="59" idx="2"/>
            <a:endCxn id="69" idx="6"/>
          </p:cNvCxnSpPr>
          <p:nvPr/>
        </p:nvCxnSpPr>
        <p:spPr>
          <a:xfrm flipV="1">
            <a:off x="3299656" y="4099410"/>
            <a:ext cx="1238210" cy="998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0" name="直線單箭頭接點 279"/>
          <p:cNvCxnSpPr>
            <a:endCxn id="68" idx="6"/>
          </p:cNvCxnSpPr>
          <p:nvPr/>
        </p:nvCxnSpPr>
        <p:spPr>
          <a:xfrm flipV="1">
            <a:off x="3299656" y="4492037"/>
            <a:ext cx="1238210" cy="605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1" name="群組 280"/>
          <p:cNvGrpSpPr/>
          <p:nvPr/>
        </p:nvGrpSpPr>
        <p:grpSpPr>
          <a:xfrm>
            <a:off x="7068249" y="2083225"/>
            <a:ext cx="681475" cy="3753285"/>
            <a:chOff x="1653194" y="1529915"/>
            <a:chExt cx="681475" cy="3753285"/>
          </a:xfrm>
        </p:grpSpPr>
        <p:sp>
          <p:nvSpPr>
            <p:cNvPr id="282" name="矩形 281"/>
            <p:cNvSpPr/>
            <p:nvPr/>
          </p:nvSpPr>
          <p:spPr>
            <a:xfrm rot="10800000">
              <a:off x="1653194" y="1529915"/>
              <a:ext cx="681475" cy="37532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3" name="橢圓 282"/>
            <p:cNvSpPr/>
            <p:nvPr/>
          </p:nvSpPr>
          <p:spPr>
            <a:xfrm rot="10800000">
              <a:off x="1824469" y="2845742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4" name="橢圓 283"/>
            <p:cNvSpPr/>
            <p:nvPr/>
          </p:nvSpPr>
          <p:spPr>
            <a:xfrm rot="10800000">
              <a:off x="1824469" y="2453115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5" name="橢圓 284"/>
            <p:cNvSpPr/>
            <p:nvPr/>
          </p:nvSpPr>
          <p:spPr>
            <a:xfrm rot="10800000">
              <a:off x="1824469" y="2060487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6" name="橢圓 285"/>
            <p:cNvSpPr/>
            <p:nvPr/>
          </p:nvSpPr>
          <p:spPr>
            <a:xfrm rot="10800000">
              <a:off x="1824469" y="1667859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7" name="橢圓 286"/>
            <p:cNvSpPr/>
            <p:nvPr/>
          </p:nvSpPr>
          <p:spPr>
            <a:xfrm rot="10800000">
              <a:off x="1824469" y="3238370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8" name="橢圓 287"/>
            <p:cNvSpPr/>
            <p:nvPr/>
          </p:nvSpPr>
          <p:spPr>
            <a:xfrm rot="10800000">
              <a:off x="1824468" y="3630998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9" name="橢圓 288"/>
            <p:cNvSpPr/>
            <p:nvPr/>
          </p:nvSpPr>
          <p:spPr>
            <a:xfrm rot="10800000">
              <a:off x="1824468" y="4023625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0" name="橢圓 289"/>
            <p:cNvSpPr/>
            <p:nvPr/>
          </p:nvSpPr>
          <p:spPr>
            <a:xfrm rot="10800000">
              <a:off x="1824468" y="4416251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1" name="橢圓 290"/>
            <p:cNvSpPr/>
            <p:nvPr/>
          </p:nvSpPr>
          <p:spPr>
            <a:xfrm rot="10800000">
              <a:off x="1824468" y="4808877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4" name="群組 483"/>
          <p:cNvGrpSpPr/>
          <p:nvPr/>
        </p:nvGrpSpPr>
        <p:grpSpPr>
          <a:xfrm>
            <a:off x="5950649" y="2270545"/>
            <a:ext cx="668488" cy="3271681"/>
            <a:chOff x="6862816" y="1667859"/>
            <a:chExt cx="668488" cy="3271681"/>
          </a:xfrm>
        </p:grpSpPr>
        <p:sp>
          <p:nvSpPr>
            <p:cNvPr id="292" name="矩形 291"/>
            <p:cNvSpPr/>
            <p:nvPr/>
          </p:nvSpPr>
          <p:spPr>
            <a:xfrm>
              <a:off x="6862816" y="1667859"/>
              <a:ext cx="668488" cy="327168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3" name="橢圓 292"/>
            <p:cNvSpPr/>
            <p:nvPr/>
          </p:nvSpPr>
          <p:spPr>
            <a:xfrm rot="10800000">
              <a:off x="7025251" y="3107710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4" name="橢圓 293"/>
            <p:cNvSpPr/>
            <p:nvPr/>
          </p:nvSpPr>
          <p:spPr>
            <a:xfrm rot="10800000">
              <a:off x="7025251" y="2715083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5" name="橢圓 294"/>
            <p:cNvSpPr/>
            <p:nvPr/>
          </p:nvSpPr>
          <p:spPr>
            <a:xfrm rot="10800000">
              <a:off x="7025251" y="2322455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6" name="橢圓 295"/>
            <p:cNvSpPr/>
            <p:nvPr/>
          </p:nvSpPr>
          <p:spPr>
            <a:xfrm rot="10800000">
              <a:off x="7025251" y="1929827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7" name="橢圓 296"/>
            <p:cNvSpPr/>
            <p:nvPr/>
          </p:nvSpPr>
          <p:spPr>
            <a:xfrm rot="10800000">
              <a:off x="7025251" y="3500338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8" name="橢圓 297"/>
            <p:cNvSpPr/>
            <p:nvPr/>
          </p:nvSpPr>
          <p:spPr>
            <a:xfrm rot="10800000">
              <a:off x="7025250" y="3892966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9" name="橢圓 298"/>
            <p:cNvSpPr/>
            <p:nvPr/>
          </p:nvSpPr>
          <p:spPr>
            <a:xfrm rot="10800000">
              <a:off x="7025250" y="4285593"/>
              <a:ext cx="338927" cy="3389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6" name="群組 485"/>
          <p:cNvGrpSpPr/>
          <p:nvPr/>
        </p:nvGrpSpPr>
        <p:grpSpPr>
          <a:xfrm rot="10800000">
            <a:off x="6452010" y="2310829"/>
            <a:ext cx="782821" cy="3141018"/>
            <a:chOff x="10027030" y="4252394"/>
            <a:chExt cx="782821" cy="3141018"/>
          </a:xfrm>
        </p:grpSpPr>
        <p:cxnSp>
          <p:nvCxnSpPr>
            <p:cNvPr id="300" name="直線單箭頭接點 299"/>
            <p:cNvCxnSpPr/>
            <p:nvPr/>
          </p:nvCxnSpPr>
          <p:spPr>
            <a:xfrm>
              <a:off x="10027031" y="4252394"/>
              <a:ext cx="782820" cy="3516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1" name="直線單箭頭接點 300"/>
            <p:cNvCxnSpPr/>
            <p:nvPr/>
          </p:nvCxnSpPr>
          <p:spPr>
            <a:xfrm flipV="1">
              <a:off x="10027031" y="4604022"/>
              <a:ext cx="782820" cy="4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直線單箭頭接點 301"/>
            <p:cNvCxnSpPr/>
            <p:nvPr/>
          </p:nvCxnSpPr>
          <p:spPr>
            <a:xfrm flipV="1">
              <a:off x="10027031" y="4604022"/>
              <a:ext cx="782820" cy="4336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直線單箭頭接點 302"/>
            <p:cNvCxnSpPr/>
            <p:nvPr/>
          </p:nvCxnSpPr>
          <p:spPr>
            <a:xfrm flipV="1">
              <a:off x="10027031" y="4645022"/>
              <a:ext cx="782818" cy="785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直線單箭頭接點 303"/>
            <p:cNvCxnSpPr/>
            <p:nvPr/>
          </p:nvCxnSpPr>
          <p:spPr>
            <a:xfrm flipV="1">
              <a:off x="10027031" y="4604022"/>
              <a:ext cx="782820" cy="12188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5" name="直線單箭頭接點 304"/>
            <p:cNvCxnSpPr/>
            <p:nvPr/>
          </p:nvCxnSpPr>
          <p:spPr>
            <a:xfrm flipV="1">
              <a:off x="10027030" y="4645022"/>
              <a:ext cx="782819" cy="1570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直線單箭頭接點 305"/>
            <p:cNvCxnSpPr/>
            <p:nvPr/>
          </p:nvCxnSpPr>
          <p:spPr>
            <a:xfrm flipV="1">
              <a:off x="10027030" y="4604022"/>
              <a:ext cx="782821" cy="2004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直線單箭頭接點 306"/>
            <p:cNvCxnSpPr/>
            <p:nvPr/>
          </p:nvCxnSpPr>
          <p:spPr>
            <a:xfrm flipV="1">
              <a:off x="10027030" y="4604022"/>
              <a:ext cx="782821" cy="23967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直線單箭頭接點 307"/>
            <p:cNvCxnSpPr/>
            <p:nvPr/>
          </p:nvCxnSpPr>
          <p:spPr>
            <a:xfrm flipV="1">
              <a:off x="10027030" y="4604022"/>
              <a:ext cx="782821" cy="27893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直線單箭頭接點 308"/>
            <p:cNvCxnSpPr/>
            <p:nvPr/>
          </p:nvCxnSpPr>
          <p:spPr>
            <a:xfrm>
              <a:off x="10027031" y="4252394"/>
              <a:ext cx="782820" cy="744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0" name="直線單箭頭接點 309"/>
            <p:cNvCxnSpPr/>
            <p:nvPr/>
          </p:nvCxnSpPr>
          <p:spPr>
            <a:xfrm>
              <a:off x="10027030" y="4645022"/>
              <a:ext cx="782821" cy="3516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直線單箭頭接點 310"/>
            <p:cNvCxnSpPr/>
            <p:nvPr/>
          </p:nvCxnSpPr>
          <p:spPr>
            <a:xfrm flipV="1">
              <a:off x="10027031" y="4996650"/>
              <a:ext cx="782820" cy="4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2" name="直線單箭頭接點 311"/>
            <p:cNvCxnSpPr/>
            <p:nvPr/>
          </p:nvCxnSpPr>
          <p:spPr>
            <a:xfrm flipV="1">
              <a:off x="10027031" y="4996650"/>
              <a:ext cx="782820" cy="433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3" name="直線單箭頭接點 312"/>
            <p:cNvCxnSpPr/>
            <p:nvPr/>
          </p:nvCxnSpPr>
          <p:spPr>
            <a:xfrm flipV="1">
              <a:off x="10027031" y="4996650"/>
              <a:ext cx="782820" cy="826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4" name="直線單箭頭接點 313"/>
            <p:cNvCxnSpPr/>
            <p:nvPr/>
          </p:nvCxnSpPr>
          <p:spPr>
            <a:xfrm flipV="1">
              <a:off x="10027030" y="4996650"/>
              <a:ext cx="782821" cy="12188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5" name="直線單箭頭接點 314"/>
            <p:cNvCxnSpPr/>
            <p:nvPr/>
          </p:nvCxnSpPr>
          <p:spPr>
            <a:xfrm flipV="1">
              <a:off x="10027030" y="4996650"/>
              <a:ext cx="782821" cy="1611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直線單箭頭接點 315"/>
            <p:cNvCxnSpPr/>
            <p:nvPr/>
          </p:nvCxnSpPr>
          <p:spPr>
            <a:xfrm flipV="1">
              <a:off x="10027030" y="4996650"/>
              <a:ext cx="782821" cy="2004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7" name="直線單箭頭接點 316"/>
            <p:cNvCxnSpPr/>
            <p:nvPr/>
          </p:nvCxnSpPr>
          <p:spPr>
            <a:xfrm flipV="1">
              <a:off x="10027030" y="4996650"/>
              <a:ext cx="782821" cy="2396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8" name="直線單箭頭接點 317"/>
            <p:cNvCxnSpPr/>
            <p:nvPr/>
          </p:nvCxnSpPr>
          <p:spPr>
            <a:xfrm>
              <a:off x="10027031" y="4252394"/>
              <a:ext cx="782820" cy="1136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9" name="直線單箭頭接點 318"/>
            <p:cNvCxnSpPr/>
            <p:nvPr/>
          </p:nvCxnSpPr>
          <p:spPr>
            <a:xfrm>
              <a:off x="10027031" y="4645022"/>
              <a:ext cx="782820" cy="744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0" name="直線單箭頭接點 319"/>
            <p:cNvCxnSpPr/>
            <p:nvPr/>
          </p:nvCxnSpPr>
          <p:spPr>
            <a:xfrm>
              <a:off x="10027031" y="5037650"/>
              <a:ext cx="782820" cy="3516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直線單箭頭接點 320"/>
            <p:cNvCxnSpPr/>
            <p:nvPr/>
          </p:nvCxnSpPr>
          <p:spPr>
            <a:xfrm flipV="1">
              <a:off x="10027031" y="5389278"/>
              <a:ext cx="782820" cy="40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直線單箭頭接點 321"/>
            <p:cNvCxnSpPr/>
            <p:nvPr/>
          </p:nvCxnSpPr>
          <p:spPr>
            <a:xfrm flipV="1">
              <a:off x="10027031" y="5389278"/>
              <a:ext cx="782820" cy="433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3" name="直線單箭頭接點 322"/>
            <p:cNvCxnSpPr/>
            <p:nvPr/>
          </p:nvCxnSpPr>
          <p:spPr>
            <a:xfrm flipV="1">
              <a:off x="10027030" y="5389278"/>
              <a:ext cx="782821" cy="826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直線單箭頭接點 323"/>
            <p:cNvCxnSpPr/>
            <p:nvPr/>
          </p:nvCxnSpPr>
          <p:spPr>
            <a:xfrm flipV="1">
              <a:off x="10027030" y="5389278"/>
              <a:ext cx="782821" cy="1218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5" name="直線單箭頭接點 324"/>
            <p:cNvCxnSpPr/>
            <p:nvPr/>
          </p:nvCxnSpPr>
          <p:spPr>
            <a:xfrm flipV="1">
              <a:off x="10027030" y="5389278"/>
              <a:ext cx="782821" cy="1611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直線單箭頭接點 325"/>
            <p:cNvCxnSpPr/>
            <p:nvPr/>
          </p:nvCxnSpPr>
          <p:spPr>
            <a:xfrm flipV="1">
              <a:off x="10027030" y="5389278"/>
              <a:ext cx="782821" cy="2004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直線單箭頭接點 326"/>
            <p:cNvCxnSpPr/>
            <p:nvPr/>
          </p:nvCxnSpPr>
          <p:spPr>
            <a:xfrm>
              <a:off x="10027031" y="4252394"/>
              <a:ext cx="782820" cy="1529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直線單箭頭接點 327"/>
            <p:cNvCxnSpPr/>
            <p:nvPr/>
          </p:nvCxnSpPr>
          <p:spPr>
            <a:xfrm>
              <a:off x="10027031" y="4645022"/>
              <a:ext cx="782820" cy="11368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9" name="直線單箭頭接點 328"/>
            <p:cNvCxnSpPr/>
            <p:nvPr/>
          </p:nvCxnSpPr>
          <p:spPr>
            <a:xfrm>
              <a:off x="10027031" y="5037650"/>
              <a:ext cx="782820" cy="744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0" name="直線單箭頭接點 329"/>
            <p:cNvCxnSpPr/>
            <p:nvPr/>
          </p:nvCxnSpPr>
          <p:spPr>
            <a:xfrm>
              <a:off x="10027031" y="5430277"/>
              <a:ext cx="782820" cy="3516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1" name="直線單箭頭接點 330"/>
            <p:cNvCxnSpPr/>
            <p:nvPr/>
          </p:nvCxnSpPr>
          <p:spPr>
            <a:xfrm flipV="1">
              <a:off x="10027031" y="5781905"/>
              <a:ext cx="782820" cy="4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2" name="直線單箭頭接點 331"/>
            <p:cNvCxnSpPr/>
            <p:nvPr/>
          </p:nvCxnSpPr>
          <p:spPr>
            <a:xfrm flipV="1">
              <a:off x="10027030" y="5781905"/>
              <a:ext cx="782821" cy="4336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3" name="直線單箭頭接點 332"/>
            <p:cNvCxnSpPr/>
            <p:nvPr/>
          </p:nvCxnSpPr>
          <p:spPr>
            <a:xfrm flipV="1">
              <a:off x="10027030" y="5781905"/>
              <a:ext cx="782821" cy="826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4" name="直線單箭頭接點 333"/>
            <p:cNvCxnSpPr/>
            <p:nvPr/>
          </p:nvCxnSpPr>
          <p:spPr>
            <a:xfrm flipV="1">
              <a:off x="10027030" y="5781905"/>
              <a:ext cx="782821" cy="1218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5" name="直線單箭頭接點 334"/>
            <p:cNvCxnSpPr/>
            <p:nvPr/>
          </p:nvCxnSpPr>
          <p:spPr>
            <a:xfrm flipV="1">
              <a:off x="10027030" y="5781905"/>
              <a:ext cx="782821" cy="161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6" name="直線單箭頭接點 335"/>
            <p:cNvCxnSpPr/>
            <p:nvPr/>
          </p:nvCxnSpPr>
          <p:spPr>
            <a:xfrm>
              <a:off x="10027031" y="4252394"/>
              <a:ext cx="782820" cy="1922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7" name="直線單箭頭接點 336"/>
            <p:cNvCxnSpPr/>
            <p:nvPr/>
          </p:nvCxnSpPr>
          <p:spPr>
            <a:xfrm>
              <a:off x="10027031" y="4645022"/>
              <a:ext cx="782820" cy="1529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8" name="直線單箭頭接點 337"/>
            <p:cNvCxnSpPr/>
            <p:nvPr/>
          </p:nvCxnSpPr>
          <p:spPr>
            <a:xfrm>
              <a:off x="10027031" y="5037650"/>
              <a:ext cx="782820" cy="11368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9" name="直線單箭頭接點 338"/>
            <p:cNvCxnSpPr/>
            <p:nvPr/>
          </p:nvCxnSpPr>
          <p:spPr>
            <a:xfrm>
              <a:off x="10027031" y="5430277"/>
              <a:ext cx="782820" cy="744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0" name="直線單箭頭接點 339"/>
            <p:cNvCxnSpPr/>
            <p:nvPr/>
          </p:nvCxnSpPr>
          <p:spPr>
            <a:xfrm>
              <a:off x="10027031" y="5822905"/>
              <a:ext cx="782820" cy="3516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1" name="直線單箭頭接點 340"/>
            <p:cNvCxnSpPr/>
            <p:nvPr/>
          </p:nvCxnSpPr>
          <p:spPr>
            <a:xfrm flipV="1">
              <a:off x="10027030" y="6174533"/>
              <a:ext cx="782821" cy="4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2" name="直線單箭頭接點 341"/>
            <p:cNvCxnSpPr/>
            <p:nvPr/>
          </p:nvCxnSpPr>
          <p:spPr>
            <a:xfrm flipV="1">
              <a:off x="10027030" y="6174533"/>
              <a:ext cx="782821" cy="433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3" name="直線單箭頭接點 342"/>
            <p:cNvCxnSpPr/>
            <p:nvPr/>
          </p:nvCxnSpPr>
          <p:spPr>
            <a:xfrm flipV="1">
              <a:off x="10027030" y="6174533"/>
              <a:ext cx="782821" cy="8262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4" name="直線單箭頭接點 343"/>
            <p:cNvCxnSpPr/>
            <p:nvPr/>
          </p:nvCxnSpPr>
          <p:spPr>
            <a:xfrm flipV="1">
              <a:off x="10027030" y="6174533"/>
              <a:ext cx="782821" cy="1218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5" name="直線單箭頭接點 344"/>
            <p:cNvCxnSpPr/>
            <p:nvPr/>
          </p:nvCxnSpPr>
          <p:spPr>
            <a:xfrm>
              <a:off x="10027031" y="4252394"/>
              <a:ext cx="782819" cy="2314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6" name="直線單箭頭接點 345"/>
            <p:cNvCxnSpPr/>
            <p:nvPr/>
          </p:nvCxnSpPr>
          <p:spPr>
            <a:xfrm>
              <a:off x="10027031" y="4645022"/>
              <a:ext cx="782819" cy="1922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7" name="直線單箭頭接點 346"/>
            <p:cNvCxnSpPr/>
            <p:nvPr/>
          </p:nvCxnSpPr>
          <p:spPr>
            <a:xfrm>
              <a:off x="10027031" y="5037650"/>
              <a:ext cx="782819" cy="1529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8" name="直線單箭頭接點 347"/>
            <p:cNvCxnSpPr/>
            <p:nvPr/>
          </p:nvCxnSpPr>
          <p:spPr>
            <a:xfrm>
              <a:off x="10027031" y="5430277"/>
              <a:ext cx="782819" cy="1136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直線單箭頭接點 348"/>
            <p:cNvCxnSpPr/>
            <p:nvPr/>
          </p:nvCxnSpPr>
          <p:spPr>
            <a:xfrm>
              <a:off x="10027031" y="5822905"/>
              <a:ext cx="782819" cy="744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0" name="直線單箭頭接點 349"/>
            <p:cNvCxnSpPr/>
            <p:nvPr/>
          </p:nvCxnSpPr>
          <p:spPr>
            <a:xfrm>
              <a:off x="10027030" y="6215533"/>
              <a:ext cx="782820" cy="3516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1" name="直線單箭頭接點 350"/>
            <p:cNvCxnSpPr/>
            <p:nvPr/>
          </p:nvCxnSpPr>
          <p:spPr>
            <a:xfrm flipV="1">
              <a:off x="10027030" y="6567161"/>
              <a:ext cx="782820" cy="40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2" name="直線單箭頭接點 351"/>
            <p:cNvCxnSpPr/>
            <p:nvPr/>
          </p:nvCxnSpPr>
          <p:spPr>
            <a:xfrm flipV="1">
              <a:off x="10027030" y="6567161"/>
              <a:ext cx="782820" cy="433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3" name="直線單箭頭接點 352"/>
            <p:cNvCxnSpPr/>
            <p:nvPr/>
          </p:nvCxnSpPr>
          <p:spPr>
            <a:xfrm flipV="1">
              <a:off x="10027030" y="6567161"/>
              <a:ext cx="782820" cy="826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4" name="直線單箭頭接點 353"/>
            <p:cNvCxnSpPr/>
            <p:nvPr/>
          </p:nvCxnSpPr>
          <p:spPr>
            <a:xfrm>
              <a:off x="10027031" y="4252394"/>
              <a:ext cx="782818" cy="2748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5" name="直線單箭頭接點 354"/>
            <p:cNvCxnSpPr/>
            <p:nvPr/>
          </p:nvCxnSpPr>
          <p:spPr>
            <a:xfrm>
              <a:off x="10027031" y="4645022"/>
              <a:ext cx="782819" cy="231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6" name="直線單箭頭接點 355"/>
            <p:cNvCxnSpPr/>
            <p:nvPr/>
          </p:nvCxnSpPr>
          <p:spPr>
            <a:xfrm>
              <a:off x="10027031" y="5037650"/>
              <a:ext cx="782819" cy="1922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7" name="直線單箭頭接點 356"/>
            <p:cNvCxnSpPr/>
            <p:nvPr/>
          </p:nvCxnSpPr>
          <p:spPr>
            <a:xfrm>
              <a:off x="10027031" y="5430277"/>
              <a:ext cx="782819" cy="1529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8" name="直線單箭頭接點 357"/>
            <p:cNvCxnSpPr/>
            <p:nvPr/>
          </p:nvCxnSpPr>
          <p:spPr>
            <a:xfrm>
              <a:off x="10027031" y="5822905"/>
              <a:ext cx="782819" cy="11368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9" name="直線單箭頭接點 358"/>
            <p:cNvCxnSpPr/>
            <p:nvPr/>
          </p:nvCxnSpPr>
          <p:spPr>
            <a:xfrm>
              <a:off x="10027031" y="5822905"/>
              <a:ext cx="782819" cy="11368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0" name="直線單箭頭接點 359"/>
            <p:cNvCxnSpPr/>
            <p:nvPr/>
          </p:nvCxnSpPr>
          <p:spPr>
            <a:xfrm>
              <a:off x="10027030" y="6215533"/>
              <a:ext cx="782820" cy="744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1" name="直線單箭頭接點 360"/>
            <p:cNvCxnSpPr/>
            <p:nvPr/>
          </p:nvCxnSpPr>
          <p:spPr>
            <a:xfrm>
              <a:off x="10027030" y="6608160"/>
              <a:ext cx="782820" cy="3516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2" name="直線單箭頭接點 361"/>
            <p:cNvCxnSpPr/>
            <p:nvPr/>
          </p:nvCxnSpPr>
          <p:spPr>
            <a:xfrm flipV="1">
              <a:off x="10027030" y="6959788"/>
              <a:ext cx="782820" cy="40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3" name="直線單箭頭接點 362"/>
            <p:cNvCxnSpPr/>
            <p:nvPr/>
          </p:nvCxnSpPr>
          <p:spPr>
            <a:xfrm flipV="1">
              <a:off x="10027030" y="6959788"/>
              <a:ext cx="782820" cy="433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5" name="群組 484"/>
          <p:cNvGrpSpPr/>
          <p:nvPr/>
        </p:nvGrpSpPr>
        <p:grpSpPr>
          <a:xfrm rot="10800000">
            <a:off x="4884780" y="2735220"/>
            <a:ext cx="1238210" cy="2355766"/>
            <a:chOff x="9294577" y="1837323"/>
            <a:chExt cx="1238210" cy="2355766"/>
          </a:xfrm>
        </p:grpSpPr>
        <p:cxnSp>
          <p:nvCxnSpPr>
            <p:cNvPr id="364" name="直線單箭頭接點 363"/>
            <p:cNvCxnSpPr/>
            <p:nvPr/>
          </p:nvCxnSpPr>
          <p:spPr>
            <a:xfrm>
              <a:off x="9294578" y="1837323"/>
              <a:ext cx="1238209" cy="5718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5" name="直線單箭頭接點 364"/>
            <p:cNvCxnSpPr/>
            <p:nvPr/>
          </p:nvCxnSpPr>
          <p:spPr>
            <a:xfrm>
              <a:off x="9294578" y="1837323"/>
              <a:ext cx="1238209" cy="964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6" name="直線單箭頭接點 365"/>
            <p:cNvCxnSpPr/>
            <p:nvPr/>
          </p:nvCxnSpPr>
          <p:spPr>
            <a:xfrm>
              <a:off x="9294578" y="1837323"/>
              <a:ext cx="1238209" cy="13571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7" name="直線單箭頭接點 366"/>
            <p:cNvCxnSpPr/>
            <p:nvPr/>
          </p:nvCxnSpPr>
          <p:spPr>
            <a:xfrm>
              <a:off x="9294578" y="1837323"/>
              <a:ext cx="1238209" cy="17497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8" name="直線單箭頭接點 367"/>
            <p:cNvCxnSpPr/>
            <p:nvPr/>
          </p:nvCxnSpPr>
          <p:spPr>
            <a:xfrm>
              <a:off x="9294578" y="2229951"/>
              <a:ext cx="1238209" cy="179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9" name="直線單箭頭接點 368"/>
            <p:cNvCxnSpPr/>
            <p:nvPr/>
          </p:nvCxnSpPr>
          <p:spPr>
            <a:xfrm>
              <a:off x="9294578" y="2229951"/>
              <a:ext cx="1238209" cy="5718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0" name="直線單箭頭接點 369"/>
            <p:cNvCxnSpPr/>
            <p:nvPr/>
          </p:nvCxnSpPr>
          <p:spPr>
            <a:xfrm>
              <a:off x="9294578" y="2229951"/>
              <a:ext cx="1238209" cy="964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1" name="直線單箭頭接點 370"/>
            <p:cNvCxnSpPr/>
            <p:nvPr/>
          </p:nvCxnSpPr>
          <p:spPr>
            <a:xfrm>
              <a:off x="9294578" y="2229951"/>
              <a:ext cx="1238209" cy="13571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直線單箭頭接點 371"/>
            <p:cNvCxnSpPr/>
            <p:nvPr/>
          </p:nvCxnSpPr>
          <p:spPr>
            <a:xfrm flipV="1">
              <a:off x="9294578" y="2409216"/>
              <a:ext cx="1238209" cy="2133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直線單箭頭接點 372"/>
            <p:cNvCxnSpPr/>
            <p:nvPr/>
          </p:nvCxnSpPr>
          <p:spPr>
            <a:xfrm>
              <a:off x="9294578" y="2622579"/>
              <a:ext cx="1238209" cy="179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4" name="直線單箭頭接點 373"/>
            <p:cNvCxnSpPr/>
            <p:nvPr/>
          </p:nvCxnSpPr>
          <p:spPr>
            <a:xfrm>
              <a:off x="9294578" y="2622579"/>
              <a:ext cx="1238209" cy="5718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5" name="直線單箭頭接點 374"/>
            <p:cNvCxnSpPr/>
            <p:nvPr/>
          </p:nvCxnSpPr>
          <p:spPr>
            <a:xfrm>
              <a:off x="9294578" y="2622579"/>
              <a:ext cx="1238209" cy="964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6" name="直線單箭頭接點 375"/>
            <p:cNvCxnSpPr/>
            <p:nvPr/>
          </p:nvCxnSpPr>
          <p:spPr>
            <a:xfrm flipV="1">
              <a:off x="9294578" y="2409216"/>
              <a:ext cx="1238209" cy="6059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7" name="直線單箭頭接點 376"/>
            <p:cNvCxnSpPr/>
            <p:nvPr/>
          </p:nvCxnSpPr>
          <p:spPr>
            <a:xfrm flipV="1">
              <a:off x="9294578" y="2801844"/>
              <a:ext cx="1238209" cy="2133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8" name="直線單箭頭接點 377"/>
            <p:cNvCxnSpPr/>
            <p:nvPr/>
          </p:nvCxnSpPr>
          <p:spPr>
            <a:xfrm>
              <a:off x="9294578" y="3015206"/>
              <a:ext cx="1238209" cy="1792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9" name="直線單箭頭接點 378"/>
            <p:cNvCxnSpPr/>
            <p:nvPr/>
          </p:nvCxnSpPr>
          <p:spPr>
            <a:xfrm>
              <a:off x="9294578" y="3015206"/>
              <a:ext cx="1238209" cy="5718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0" name="直線單箭頭接點 379"/>
            <p:cNvCxnSpPr/>
            <p:nvPr/>
          </p:nvCxnSpPr>
          <p:spPr>
            <a:xfrm flipV="1">
              <a:off x="9294578" y="2409216"/>
              <a:ext cx="1238209" cy="998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1" name="直線單箭頭接點 380"/>
            <p:cNvCxnSpPr/>
            <p:nvPr/>
          </p:nvCxnSpPr>
          <p:spPr>
            <a:xfrm flipV="1">
              <a:off x="9294578" y="2801844"/>
              <a:ext cx="1238209" cy="6059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2" name="直線單箭頭接點 381"/>
            <p:cNvCxnSpPr/>
            <p:nvPr/>
          </p:nvCxnSpPr>
          <p:spPr>
            <a:xfrm flipV="1">
              <a:off x="9294578" y="3194472"/>
              <a:ext cx="1238209" cy="2133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3" name="直線單箭頭接點 382"/>
            <p:cNvCxnSpPr/>
            <p:nvPr/>
          </p:nvCxnSpPr>
          <p:spPr>
            <a:xfrm>
              <a:off x="9294577" y="3407834"/>
              <a:ext cx="1238210" cy="179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4" name="直線單箭頭接點 383"/>
            <p:cNvCxnSpPr/>
            <p:nvPr/>
          </p:nvCxnSpPr>
          <p:spPr>
            <a:xfrm flipV="1">
              <a:off x="9294577" y="2409216"/>
              <a:ext cx="1238210" cy="1391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5" name="直線單箭頭接點 384"/>
            <p:cNvCxnSpPr/>
            <p:nvPr/>
          </p:nvCxnSpPr>
          <p:spPr>
            <a:xfrm flipV="1">
              <a:off x="9294577" y="2801844"/>
              <a:ext cx="1238210" cy="998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6" name="直線單箭頭接點 385"/>
            <p:cNvCxnSpPr/>
            <p:nvPr/>
          </p:nvCxnSpPr>
          <p:spPr>
            <a:xfrm flipV="1">
              <a:off x="9294577" y="3194472"/>
              <a:ext cx="1238210" cy="6059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7" name="直線單箭頭接點 386"/>
            <p:cNvCxnSpPr/>
            <p:nvPr/>
          </p:nvCxnSpPr>
          <p:spPr>
            <a:xfrm flipV="1">
              <a:off x="9294577" y="3587099"/>
              <a:ext cx="1238210" cy="2133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8" name="直線單箭頭接點 387"/>
            <p:cNvCxnSpPr/>
            <p:nvPr/>
          </p:nvCxnSpPr>
          <p:spPr>
            <a:xfrm flipV="1">
              <a:off x="9294577" y="2409216"/>
              <a:ext cx="1238210" cy="17838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9" name="直線單箭頭接點 388"/>
            <p:cNvCxnSpPr/>
            <p:nvPr/>
          </p:nvCxnSpPr>
          <p:spPr>
            <a:xfrm flipV="1">
              <a:off x="9294577" y="2801844"/>
              <a:ext cx="1238210" cy="1391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0" name="直線單箭頭接點 389"/>
            <p:cNvCxnSpPr/>
            <p:nvPr/>
          </p:nvCxnSpPr>
          <p:spPr>
            <a:xfrm flipV="1">
              <a:off x="9294577" y="3194472"/>
              <a:ext cx="1238210" cy="998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1" name="直線單箭頭接點 390"/>
            <p:cNvCxnSpPr/>
            <p:nvPr/>
          </p:nvCxnSpPr>
          <p:spPr>
            <a:xfrm flipV="1">
              <a:off x="9294577" y="3587099"/>
              <a:ext cx="1238210" cy="6059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7" name="文字方塊 486"/>
          <p:cNvSpPr txBox="1"/>
          <p:nvPr/>
        </p:nvSpPr>
        <p:spPr>
          <a:xfrm>
            <a:off x="3790786" y="5384275"/>
            <a:ext cx="1833086" cy="3964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Representation</a:t>
            </a:r>
            <a:endParaRPr lang="zh-TW" altLang="en-US" dirty="0"/>
          </a:p>
        </p:txBody>
      </p:sp>
      <p:sp>
        <p:nvSpPr>
          <p:cNvPr id="488" name="向左箭號 487"/>
          <p:cNvSpPr/>
          <p:nvPr/>
        </p:nvSpPr>
        <p:spPr>
          <a:xfrm>
            <a:off x="3854957" y="1886340"/>
            <a:ext cx="1562757" cy="4196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9" name="文字方塊 488"/>
          <p:cNvSpPr txBox="1"/>
          <p:nvPr/>
        </p:nvSpPr>
        <p:spPr>
          <a:xfrm>
            <a:off x="3193965" y="1160684"/>
            <a:ext cx="302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The difference between</a:t>
            </a:r>
          </a:p>
          <a:p>
            <a:r>
              <a:rPr lang="en-US" altLang="zh-TW" dirty="0" smtClean="0"/>
              <a:t>Inputs and outputs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499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圖片 1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6" t="13480" r="25238" b="38608"/>
          <a:stretch/>
        </p:blipFill>
        <p:spPr>
          <a:xfrm>
            <a:off x="6955933" y="4813904"/>
            <a:ext cx="1370377" cy="1151962"/>
          </a:xfrm>
          <a:prstGeom prst="rect">
            <a:avLst/>
          </a:prstGeom>
        </p:spPr>
      </p:pic>
      <p:pic>
        <p:nvPicPr>
          <p:cNvPr id="142" name="圖片 14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6" t="13480" r="25238" b="38608"/>
          <a:stretch/>
        </p:blipFill>
        <p:spPr>
          <a:xfrm>
            <a:off x="719597" y="1504580"/>
            <a:ext cx="1370377" cy="115196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Auto-encoder by CNN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ea typeface="Segoe UI" panose="020B0502040204020203" pitchFamily="34" charset="0"/>
              </a:rPr>
              <a:pPr/>
              <a:t>9</a:t>
            </a:fld>
            <a:endParaRPr lang="en-US" dirty="0">
              <a:ea typeface="Segoe UI" panose="020B0502040204020203" pitchFamily="34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913558" y="2596169"/>
            <a:ext cx="425385" cy="21884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andara" panose="020E0502030303020204" pitchFamily="34" charset="0"/>
              </a:rPr>
              <a:t>Input</a:t>
            </a:r>
            <a:endParaRPr lang="en-US" sz="1400" b="1" dirty="0">
              <a:latin typeface="Candara" panose="020E0502030303020204" pitchFamily="34" charset="0"/>
            </a:endParaRPr>
          </a:p>
        </p:txBody>
      </p:sp>
      <p:grpSp>
        <p:nvGrpSpPr>
          <p:cNvPr id="175" name="群組 174"/>
          <p:cNvGrpSpPr/>
          <p:nvPr/>
        </p:nvGrpSpPr>
        <p:grpSpPr>
          <a:xfrm>
            <a:off x="1034862" y="2704117"/>
            <a:ext cx="7453827" cy="2157934"/>
            <a:chOff x="1334855" y="2325331"/>
            <a:chExt cx="7453827" cy="2157934"/>
          </a:xfrm>
        </p:grpSpPr>
        <p:grpSp>
          <p:nvGrpSpPr>
            <p:cNvPr id="27" name="群組 26"/>
            <p:cNvGrpSpPr/>
            <p:nvPr/>
          </p:nvGrpSpPr>
          <p:grpSpPr>
            <a:xfrm>
              <a:off x="1334855" y="2972265"/>
              <a:ext cx="1221032" cy="1221031"/>
              <a:chOff x="2490752" y="1782586"/>
              <a:chExt cx="1717200" cy="1717200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2490752" y="1782586"/>
                <a:ext cx="1157291" cy="11572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2630729" y="1922563"/>
                <a:ext cx="1157291" cy="11572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2770706" y="2062540"/>
                <a:ext cx="1157291" cy="11572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2910683" y="2202517"/>
                <a:ext cx="1157291" cy="11572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3050661" y="2342495"/>
                <a:ext cx="1157291" cy="11572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6" name="群組 35"/>
            <p:cNvGrpSpPr/>
            <p:nvPr/>
          </p:nvGrpSpPr>
          <p:grpSpPr>
            <a:xfrm>
              <a:off x="2661141" y="3171329"/>
              <a:ext cx="822904" cy="822904"/>
              <a:chOff x="4434065" y="2062541"/>
              <a:chExt cx="1157292" cy="1157293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03" name="矩形 102"/>
              <p:cNvSpPr/>
              <p:nvPr/>
            </p:nvSpPr>
            <p:spPr>
              <a:xfrm>
                <a:off x="4434065" y="2062541"/>
                <a:ext cx="779946" cy="779946"/>
              </a:xfrm>
              <a:prstGeom prst="rect">
                <a:avLst/>
              </a:prstGeom>
              <a:grpFill/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4528400" y="2156877"/>
                <a:ext cx="779946" cy="779946"/>
              </a:xfrm>
              <a:prstGeom prst="rect">
                <a:avLst/>
              </a:prstGeom>
              <a:grpFill/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4622738" y="2251215"/>
                <a:ext cx="779946" cy="779946"/>
              </a:xfrm>
              <a:prstGeom prst="rect">
                <a:avLst/>
              </a:prstGeom>
              <a:grpFill/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4717074" y="2345551"/>
                <a:ext cx="779946" cy="779946"/>
              </a:xfrm>
              <a:prstGeom prst="rect">
                <a:avLst/>
              </a:prstGeom>
              <a:grpFill/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矩形 106"/>
              <p:cNvSpPr/>
              <p:nvPr/>
            </p:nvSpPr>
            <p:spPr>
              <a:xfrm>
                <a:off x="4811411" y="2439888"/>
                <a:ext cx="779946" cy="779946"/>
              </a:xfrm>
              <a:prstGeom prst="rect">
                <a:avLst/>
              </a:prstGeom>
              <a:grpFill/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7" name="群組 36"/>
            <p:cNvGrpSpPr>
              <a:grpSpLocks noChangeAspect="1"/>
            </p:cNvGrpSpPr>
            <p:nvPr/>
          </p:nvGrpSpPr>
          <p:grpSpPr>
            <a:xfrm>
              <a:off x="3531574" y="3191724"/>
              <a:ext cx="810392" cy="782115"/>
              <a:chOff x="6025488" y="1933477"/>
              <a:chExt cx="1218765" cy="1176239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6025488" y="1933477"/>
                <a:ext cx="612000" cy="61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6098111" y="2001011"/>
                <a:ext cx="612000" cy="61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6170734" y="2068543"/>
                <a:ext cx="612000" cy="61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6243357" y="2136076"/>
                <a:ext cx="612000" cy="61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6315979" y="2203610"/>
                <a:ext cx="612000" cy="61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6395049" y="2277135"/>
                <a:ext cx="612000" cy="61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6474118" y="2350662"/>
                <a:ext cx="612000" cy="61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6553184" y="2424189"/>
                <a:ext cx="612000" cy="61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6632253" y="2497716"/>
                <a:ext cx="612000" cy="61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9" name="群組 38"/>
            <p:cNvGrpSpPr/>
            <p:nvPr/>
          </p:nvGrpSpPr>
          <p:grpSpPr>
            <a:xfrm>
              <a:off x="4302952" y="3243006"/>
              <a:ext cx="709911" cy="679550"/>
              <a:chOff x="7462926" y="2035654"/>
              <a:chExt cx="998385" cy="955686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78" name="矩形 77"/>
              <p:cNvSpPr/>
              <p:nvPr/>
            </p:nvSpPr>
            <p:spPr>
              <a:xfrm>
                <a:off x="7462926" y="2035654"/>
                <a:ext cx="348098" cy="348098"/>
              </a:xfrm>
              <a:prstGeom prst="rect">
                <a:avLst/>
              </a:prstGeom>
              <a:grpFill/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7504233" y="2074066"/>
                <a:ext cx="348098" cy="348098"/>
              </a:xfrm>
              <a:prstGeom prst="rect">
                <a:avLst/>
              </a:prstGeom>
              <a:grpFill/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7545540" y="2112479"/>
                <a:ext cx="348098" cy="348098"/>
              </a:xfrm>
              <a:prstGeom prst="rect">
                <a:avLst/>
              </a:prstGeom>
              <a:grpFill/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7590514" y="2154299"/>
                <a:ext cx="348098" cy="348098"/>
              </a:xfrm>
              <a:prstGeom prst="rect">
                <a:avLst/>
              </a:prstGeom>
              <a:grpFill/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7635488" y="2196120"/>
                <a:ext cx="348098" cy="348098"/>
              </a:xfrm>
              <a:prstGeom prst="rect">
                <a:avLst/>
              </a:prstGeom>
              <a:grpFill/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7680459" y="2237941"/>
                <a:ext cx="348098" cy="348098"/>
              </a:xfrm>
              <a:prstGeom prst="rect">
                <a:avLst/>
              </a:prstGeom>
              <a:grpFill/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7725432" y="2279762"/>
                <a:ext cx="348098" cy="348098"/>
              </a:xfrm>
              <a:prstGeom prst="rect">
                <a:avLst/>
              </a:prstGeom>
              <a:grpFill/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7768092" y="2322309"/>
                <a:ext cx="348098" cy="348098"/>
              </a:xfrm>
              <a:prstGeom prst="rect">
                <a:avLst/>
              </a:prstGeom>
              <a:grpFill/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7809399" y="2360722"/>
                <a:ext cx="348098" cy="348098"/>
              </a:xfrm>
              <a:prstGeom prst="rect">
                <a:avLst/>
              </a:prstGeom>
              <a:grpFill/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7850706" y="2399133"/>
                <a:ext cx="348098" cy="348098"/>
              </a:xfrm>
              <a:prstGeom prst="rect">
                <a:avLst/>
              </a:prstGeom>
              <a:grpFill/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7892013" y="2437545"/>
                <a:ext cx="348098" cy="348098"/>
              </a:xfrm>
              <a:prstGeom prst="rect">
                <a:avLst/>
              </a:prstGeom>
              <a:grpFill/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7933320" y="2475958"/>
                <a:ext cx="348098" cy="348098"/>
              </a:xfrm>
              <a:prstGeom prst="rect">
                <a:avLst/>
              </a:prstGeom>
              <a:grpFill/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7978294" y="2517778"/>
                <a:ext cx="348098" cy="348098"/>
              </a:xfrm>
              <a:prstGeom prst="rect">
                <a:avLst/>
              </a:prstGeom>
              <a:grpFill/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8023268" y="2559599"/>
                <a:ext cx="348098" cy="348098"/>
              </a:xfrm>
              <a:prstGeom prst="rect">
                <a:avLst/>
              </a:prstGeom>
              <a:grpFill/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8068239" y="2601420"/>
                <a:ext cx="348098" cy="348098"/>
              </a:xfrm>
              <a:prstGeom prst="rect">
                <a:avLst/>
              </a:prstGeom>
              <a:grpFill/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8113213" y="2643242"/>
                <a:ext cx="348098" cy="348098"/>
              </a:xfrm>
              <a:prstGeom prst="rect">
                <a:avLst/>
              </a:prstGeom>
              <a:grpFill/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3" name="群組 42"/>
            <p:cNvGrpSpPr>
              <a:grpSpLocks noChangeAspect="1"/>
            </p:cNvGrpSpPr>
            <p:nvPr/>
          </p:nvGrpSpPr>
          <p:grpSpPr>
            <a:xfrm>
              <a:off x="2321747" y="3467802"/>
              <a:ext cx="1095217" cy="154118"/>
              <a:chOff x="3754049" y="3290132"/>
              <a:chExt cx="2558571" cy="360040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3754049" y="3290132"/>
                <a:ext cx="360000" cy="360040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6" name="直線接點 75"/>
              <p:cNvCxnSpPr/>
              <p:nvPr/>
            </p:nvCxnSpPr>
            <p:spPr>
              <a:xfrm>
                <a:off x="4114047" y="3290132"/>
                <a:ext cx="2198573" cy="145083"/>
              </a:xfrm>
              <a:prstGeom prst="line">
                <a:avLst/>
              </a:prstGeom>
              <a:ln w="12700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7" name="直線接點 76"/>
              <p:cNvCxnSpPr/>
              <p:nvPr/>
            </p:nvCxnSpPr>
            <p:spPr>
              <a:xfrm flipV="1">
                <a:off x="4118852" y="3606503"/>
                <a:ext cx="2084735" cy="35769"/>
              </a:xfrm>
              <a:prstGeom prst="line">
                <a:avLst/>
              </a:prstGeom>
              <a:ln w="12700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45" name="群組 44"/>
            <p:cNvGrpSpPr>
              <a:grpSpLocks noChangeAspect="1"/>
            </p:cNvGrpSpPr>
            <p:nvPr/>
          </p:nvGrpSpPr>
          <p:grpSpPr>
            <a:xfrm>
              <a:off x="3224362" y="3800591"/>
              <a:ext cx="1051210" cy="126267"/>
              <a:chOff x="3754049" y="3176309"/>
              <a:chExt cx="3841339" cy="473863"/>
            </a:xfrm>
          </p:grpSpPr>
          <p:sp>
            <p:nvSpPr>
              <p:cNvPr id="72" name="矩形 71"/>
              <p:cNvSpPr/>
              <p:nvPr/>
            </p:nvSpPr>
            <p:spPr>
              <a:xfrm>
                <a:off x="3754049" y="3290132"/>
                <a:ext cx="360000" cy="360040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3" name="直線接點 72"/>
              <p:cNvCxnSpPr>
                <a:endCxn id="165" idx="0"/>
              </p:cNvCxnSpPr>
              <p:nvPr/>
            </p:nvCxnSpPr>
            <p:spPr>
              <a:xfrm flipV="1">
                <a:off x="4114047" y="3176308"/>
                <a:ext cx="3481341" cy="113824"/>
              </a:xfrm>
              <a:prstGeom prst="line">
                <a:avLst/>
              </a:prstGeom>
              <a:ln w="12700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 flipV="1">
                <a:off x="4118850" y="3506973"/>
                <a:ext cx="3438662" cy="129672"/>
              </a:xfrm>
              <a:prstGeom prst="line">
                <a:avLst/>
              </a:prstGeom>
              <a:ln w="12700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群組 46"/>
            <p:cNvGrpSpPr>
              <a:grpSpLocks noChangeAspect="1"/>
            </p:cNvGrpSpPr>
            <p:nvPr/>
          </p:nvGrpSpPr>
          <p:grpSpPr>
            <a:xfrm>
              <a:off x="4078825" y="3648192"/>
              <a:ext cx="832220" cy="203616"/>
              <a:chOff x="3754049" y="3290132"/>
              <a:chExt cx="3377884" cy="826462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3754049" y="3290132"/>
                <a:ext cx="360000" cy="360040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0" name="直線接點 69"/>
              <p:cNvCxnSpPr/>
              <p:nvPr/>
            </p:nvCxnSpPr>
            <p:spPr>
              <a:xfrm>
                <a:off x="4114048" y="3290132"/>
                <a:ext cx="2799030" cy="461800"/>
              </a:xfrm>
              <a:prstGeom prst="line">
                <a:avLst/>
              </a:prstGeom>
              <a:ln w="12700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/>
              <p:cNvCxnSpPr>
                <a:endCxn id="149" idx="2"/>
              </p:cNvCxnSpPr>
              <p:nvPr/>
            </p:nvCxnSpPr>
            <p:spPr>
              <a:xfrm>
                <a:off x="4114048" y="3646006"/>
                <a:ext cx="3017885" cy="470588"/>
              </a:xfrm>
              <a:prstGeom prst="line">
                <a:avLst/>
              </a:prstGeom>
              <a:ln w="12700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52" name="文字方塊 51"/>
            <p:cNvSpPr txBox="1"/>
            <p:nvPr/>
          </p:nvSpPr>
          <p:spPr>
            <a:xfrm>
              <a:off x="1501174" y="4205316"/>
              <a:ext cx="9925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smtClean="0">
                  <a:latin typeface="Candara" panose="020E0502030303020204" pitchFamily="34" charset="0"/>
                </a:rPr>
                <a:t>Convolution</a:t>
              </a: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2840235" y="4199103"/>
              <a:ext cx="68874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 smtClean="0">
                  <a:latin typeface="Candara" panose="020E0502030303020204" pitchFamily="34" charset="0"/>
                </a:rPr>
                <a:t>Pooling</a:t>
              </a: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4539340" y="4203297"/>
              <a:ext cx="69121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smtClean="0">
                  <a:latin typeface="Candara" panose="020E0502030303020204" pitchFamily="34" charset="0"/>
                </a:rPr>
                <a:t>Pooling</a:t>
              </a: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572321" y="4206266"/>
              <a:ext cx="1027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 smtClean="0">
                  <a:latin typeface="Candara" panose="020E0502030303020204" pitchFamily="34" charset="0"/>
                </a:rPr>
                <a:t>Convolution</a:t>
              </a:r>
            </a:p>
          </p:txBody>
        </p:sp>
        <p:grpSp>
          <p:nvGrpSpPr>
            <p:cNvPr id="118" name="群組 117"/>
            <p:cNvGrpSpPr/>
            <p:nvPr/>
          </p:nvGrpSpPr>
          <p:grpSpPr>
            <a:xfrm flipH="1">
              <a:off x="7440415" y="2773201"/>
              <a:ext cx="1221033" cy="1221031"/>
              <a:chOff x="2490752" y="1782586"/>
              <a:chExt cx="1717202" cy="1717201"/>
            </a:xfrm>
          </p:grpSpPr>
          <p:sp>
            <p:nvSpPr>
              <p:cNvPr id="119" name="矩形 118"/>
              <p:cNvSpPr/>
              <p:nvPr/>
            </p:nvSpPr>
            <p:spPr>
              <a:xfrm>
                <a:off x="2490752" y="1782586"/>
                <a:ext cx="1157291" cy="11572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2630729" y="1922563"/>
                <a:ext cx="1157291" cy="11572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1" name="矩形 120"/>
              <p:cNvSpPr/>
              <p:nvPr/>
            </p:nvSpPr>
            <p:spPr>
              <a:xfrm>
                <a:off x="2770706" y="2062540"/>
                <a:ext cx="1157291" cy="11572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2" name="矩形 121"/>
              <p:cNvSpPr/>
              <p:nvPr/>
            </p:nvSpPr>
            <p:spPr>
              <a:xfrm>
                <a:off x="2910683" y="2202517"/>
                <a:ext cx="1157291" cy="11572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3" name="矩形 122"/>
              <p:cNvSpPr/>
              <p:nvPr/>
            </p:nvSpPr>
            <p:spPr>
              <a:xfrm>
                <a:off x="3050663" y="2342495"/>
                <a:ext cx="1157291" cy="115729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24" name="文字方塊 123"/>
            <p:cNvSpPr txBox="1"/>
            <p:nvPr/>
          </p:nvSpPr>
          <p:spPr>
            <a:xfrm>
              <a:off x="5357790" y="2349726"/>
              <a:ext cx="115448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smtClean="0">
                  <a:latin typeface="Candara" panose="020E0502030303020204" pitchFamily="34" charset="0"/>
                </a:rPr>
                <a:t>Deconvolution</a:t>
              </a:r>
            </a:p>
          </p:txBody>
        </p:sp>
        <p:grpSp>
          <p:nvGrpSpPr>
            <p:cNvPr id="125" name="群組 124"/>
            <p:cNvGrpSpPr/>
            <p:nvPr/>
          </p:nvGrpSpPr>
          <p:grpSpPr>
            <a:xfrm flipH="1">
              <a:off x="6461605" y="3171328"/>
              <a:ext cx="822904" cy="822904"/>
              <a:chOff x="4434065" y="2062541"/>
              <a:chExt cx="1157292" cy="1157293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26" name="矩形 125"/>
              <p:cNvSpPr/>
              <p:nvPr/>
            </p:nvSpPr>
            <p:spPr>
              <a:xfrm>
                <a:off x="4434065" y="2062541"/>
                <a:ext cx="779946" cy="779946"/>
              </a:xfrm>
              <a:prstGeom prst="rect">
                <a:avLst/>
              </a:prstGeom>
              <a:grpFill/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4528400" y="2156877"/>
                <a:ext cx="779946" cy="779946"/>
              </a:xfrm>
              <a:prstGeom prst="rect">
                <a:avLst/>
              </a:prstGeom>
              <a:grpFill/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8" name="矩形 127"/>
              <p:cNvSpPr/>
              <p:nvPr/>
            </p:nvSpPr>
            <p:spPr>
              <a:xfrm>
                <a:off x="4622738" y="2251215"/>
                <a:ext cx="779946" cy="779946"/>
              </a:xfrm>
              <a:prstGeom prst="rect">
                <a:avLst/>
              </a:prstGeom>
              <a:grpFill/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4717074" y="2345551"/>
                <a:ext cx="779946" cy="779946"/>
              </a:xfrm>
              <a:prstGeom prst="rect">
                <a:avLst/>
              </a:prstGeom>
              <a:grpFill/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4811411" y="2439888"/>
                <a:ext cx="779946" cy="779946"/>
              </a:xfrm>
              <a:prstGeom prst="rect">
                <a:avLst/>
              </a:prstGeom>
              <a:grpFill/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1" name="群組 130"/>
            <p:cNvGrpSpPr>
              <a:grpSpLocks noChangeAspect="1"/>
            </p:cNvGrpSpPr>
            <p:nvPr/>
          </p:nvGrpSpPr>
          <p:grpSpPr>
            <a:xfrm flipH="1">
              <a:off x="5586511" y="3196291"/>
              <a:ext cx="810392" cy="782115"/>
              <a:chOff x="6025488" y="1933477"/>
              <a:chExt cx="1218765" cy="1176239"/>
            </a:xfrm>
          </p:grpSpPr>
          <p:sp>
            <p:nvSpPr>
              <p:cNvPr id="132" name="矩形 131"/>
              <p:cNvSpPr/>
              <p:nvPr/>
            </p:nvSpPr>
            <p:spPr>
              <a:xfrm>
                <a:off x="6025488" y="1933477"/>
                <a:ext cx="612000" cy="61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6098111" y="2001011"/>
                <a:ext cx="612000" cy="61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6170734" y="2068543"/>
                <a:ext cx="612000" cy="61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5" name="矩形 134"/>
              <p:cNvSpPr/>
              <p:nvPr/>
            </p:nvSpPr>
            <p:spPr>
              <a:xfrm>
                <a:off x="6243357" y="2136076"/>
                <a:ext cx="612000" cy="61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6" name="矩形 135"/>
              <p:cNvSpPr/>
              <p:nvPr/>
            </p:nvSpPr>
            <p:spPr>
              <a:xfrm>
                <a:off x="6315979" y="2203610"/>
                <a:ext cx="612000" cy="61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矩形 136"/>
              <p:cNvSpPr/>
              <p:nvPr/>
            </p:nvSpPr>
            <p:spPr>
              <a:xfrm>
                <a:off x="6395049" y="2277135"/>
                <a:ext cx="612000" cy="61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8" name="矩形 137"/>
              <p:cNvSpPr/>
              <p:nvPr/>
            </p:nvSpPr>
            <p:spPr>
              <a:xfrm>
                <a:off x="6474118" y="2350662"/>
                <a:ext cx="612000" cy="61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6553184" y="2424189"/>
                <a:ext cx="612000" cy="61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0" name="矩形 139"/>
              <p:cNvSpPr/>
              <p:nvPr/>
            </p:nvSpPr>
            <p:spPr>
              <a:xfrm>
                <a:off x="6632253" y="2497716"/>
                <a:ext cx="612000" cy="61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outerShdw blurRad="50800" dist="12700" dir="13500000" algn="b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1" name="文字方塊 140"/>
            <p:cNvSpPr txBox="1"/>
            <p:nvPr/>
          </p:nvSpPr>
          <p:spPr>
            <a:xfrm>
              <a:off x="6493829" y="2345984"/>
              <a:ext cx="87876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err="1" smtClean="0">
                  <a:latin typeface="Candara" panose="020E0502030303020204" pitchFamily="34" charset="0"/>
                </a:rPr>
                <a:t>Unpooling</a:t>
              </a:r>
              <a:endParaRPr lang="en-US" altLang="zh-TW" sz="1200" b="1" dirty="0" smtClean="0">
                <a:latin typeface="Candara" panose="020E0502030303020204" pitchFamily="34" charset="0"/>
              </a:endParaRPr>
            </a:p>
          </p:txBody>
        </p:sp>
        <p:sp>
          <p:nvSpPr>
            <p:cNvPr id="143" name="文字方塊 142"/>
            <p:cNvSpPr txBox="1"/>
            <p:nvPr/>
          </p:nvSpPr>
          <p:spPr>
            <a:xfrm>
              <a:off x="7634199" y="2355985"/>
              <a:ext cx="115448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smtClean="0">
                  <a:latin typeface="Candara" panose="020E0502030303020204" pitchFamily="34" charset="0"/>
                </a:rPr>
                <a:t>Deconvolution</a:t>
              </a:r>
            </a:p>
          </p:txBody>
        </p:sp>
        <p:grpSp>
          <p:nvGrpSpPr>
            <p:cNvPr id="6" name="群組 5"/>
            <p:cNvGrpSpPr/>
            <p:nvPr/>
          </p:nvGrpSpPr>
          <p:grpSpPr>
            <a:xfrm>
              <a:off x="4866698" y="3763105"/>
              <a:ext cx="889108" cy="113774"/>
              <a:chOff x="4866698" y="3763105"/>
              <a:chExt cx="889108" cy="113774"/>
            </a:xfrm>
          </p:grpSpPr>
          <p:grpSp>
            <p:nvGrpSpPr>
              <p:cNvPr id="148" name="群組 147"/>
              <p:cNvGrpSpPr>
                <a:grpSpLocks noChangeAspect="1"/>
              </p:cNvGrpSpPr>
              <p:nvPr/>
            </p:nvGrpSpPr>
            <p:grpSpPr>
              <a:xfrm>
                <a:off x="4866698" y="3763105"/>
                <a:ext cx="841145" cy="113774"/>
                <a:chOff x="3754049" y="3290132"/>
                <a:chExt cx="3414110" cy="461800"/>
              </a:xfrm>
            </p:grpSpPr>
            <p:sp>
              <p:nvSpPr>
                <p:cNvPr id="149" name="矩形 148"/>
                <p:cNvSpPr/>
                <p:nvPr/>
              </p:nvSpPr>
              <p:spPr>
                <a:xfrm>
                  <a:off x="3754049" y="3290132"/>
                  <a:ext cx="360000" cy="360040"/>
                </a:xfrm>
                <a:prstGeom prst="rect">
                  <a:avLst/>
                </a:prstGeom>
                <a:noFill/>
                <a:ln w="12700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50" name="直線接點 149"/>
                <p:cNvCxnSpPr>
                  <a:endCxn id="152" idx="0"/>
                </p:cNvCxnSpPr>
                <p:nvPr/>
              </p:nvCxnSpPr>
              <p:spPr>
                <a:xfrm>
                  <a:off x="4114048" y="3290132"/>
                  <a:ext cx="3054111" cy="15391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  <a:prstDash val="sys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線接點 150"/>
                <p:cNvCxnSpPr/>
                <p:nvPr/>
              </p:nvCxnSpPr>
              <p:spPr>
                <a:xfrm>
                  <a:off x="4114048" y="3646008"/>
                  <a:ext cx="2799030" cy="105924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  <a:prstDash val="sys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矩形 151"/>
              <p:cNvSpPr/>
              <p:nvPr/>
            </p:nvSpPr>
            <p:spPr>
              <a:xfrm>
                <a:off x="5659879" y="3766897"/>
                <a:ext cx="95927" cy="106189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57" name="群組 156"/>
            <p:cNvGrpSpPr/>
            <p:nvPr/>
          </p:nvGrpSpPr>
          <p:grpSpPr>
            <a:xfrm>
              <a:off x="5846338" y="3579874"/>
              <a:ext cx="946473" cy="173484"/>
              <a:chOff x="4866698" y="3703395"/>
              <a:chExt cx="946473" cy="173484"/>
            </a:xfrm>
          </p:grpSpPr>
          <p:grpSp>
            <p:nvGrpSpPr>
              <p:cNvPr id="158" name="群組 157"/>
              <p:cNvGrpSpPr>
                <a:grpSpLocks noChangeAspect="1"/>
              </p:cNvGrpSpPr>
              <p:nvPr/>
            </p:nvGrpSpPr>
            <p:grpSpPr>
              <a:xfrm>
                <a:off x="4866698" y="3703395"/>
                <a:ext cx="869827" cy="173484"/>
                <a:chOff x="3754049" y="3047774"/>
                <a:chExt cx="3530527" cy="704158"/>
              </a:xfrm>
            </p:grpSpPr>
            <p:sp>
              <p:nvSpPr>
                <p:cNvPr id="160" name="矩形 159"/>
                <p:cNvSpPr/>
                <p:nvPr/>
              </p:nvSpPr>
              <p:spPr>
                <a:xfrm>
                  <a:off x="3754049" y="3290132"/>
                  <a:ext cx="360000" cy="360040"/>
                </a:xfrm>
                <a:prstGeom prst="rect">
                  <a:avLst/>
                </a:prstGeom>
                <a:noFill/>
                <a:ln w="12700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61" name="直線接點 160"/>
                <p:cNvCxnSpPr>
                  <a:endCxn id="159" idx="0"/>
                </p:cNvCxnSpPr>
                <p:nvPr/>
              </p:nvCxnSpPr>
              <p:spPr>
                <a:xfrm flipV="1">
                  <a:off x="4114048" y="3047774"/>
                  <a:ext cx="3170528" cy="242358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  <a:prstDash val="sys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線接點 161"/>
                <p:cNvCxnSpPr/>
                <p:nvPr/>
              </p:nvCxnSpPr>
              <p:spPr>
                <a:xfrm>
                  <a:off x="4114048" y="3646008"/>
                  <a:ext cx="2799030" cy="105924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  <a:prstDash val="sys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矩形 158"/>
              <p:cNvSpPr/>
              <p:nvPr/>
            </p:nvSpPr>
            <p:spPr>
              <a:xfrm>
                <a:off x="5659879" y="3703395"/>
                <a:ext cx="153292" cy="169691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64" name="矩形 163"/>
            <p:cNvSpPr/>
            <p:nvPr/>
          </p:nvSpPr>
          <p:spPr>
            <a:xfrm>
              <a:off x="3364245" y="3531283"/>
              <a:ext cx="88694" cy="88703"/>
            </a:xfrm>
            <a:prstGeom prst="rect">
              <a:avLst/>
            </a:prstGeom>
            <a:noFill/>
            <a:ln w="127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5" name="矩形 164"/>
            <p:cNvSpPr/>
            <p:nvPr/>
          </p:nvSpPr>
          <p:spPr>
            <a:xfrm>
              <a:off x="4231225" y="3800592"/>
              <a:ext cx="88694" cy="88703"/>
            </a:xfrm>
            <a:prstGeom prst="rect">
              <a:avLst/>
            </a:prstGeom>
            <a:noFill/>
            <a:ln w="127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6" name="群組 165"/>
            <p:cNvGrpSpPr/>
            <p:nvPr/>
          </p:nvGrpSpPr>
          <p:grpSpPr>
            <a:xfrm>
              <a:off x="6855686" y="3733520"/>
              <a:ext cx="1049463" cy="204662"/>
              <a:chOff x="4866698" y="3707740"/>
              <a:chExt cx="870138" cy="169691"/>
            </a:xfrm>
          </p:grpSpPr>
          <p:grpSp>
            <p:nvGrpSpPr>
              <p:cNvPr id="167" name="群組 166"/>
              <p:cNvGrpSpPr>
                <a:grpSpLocks noChangeAspect="1"/>
              </p:cNvGrpSpPr>
              <p:nvPr/>
            </p:nvGrpSpPr>
            <p:grpSpPr>
              <a:xfrm>
                <a:off x="4866698" y="3719453"/>
                <a:ext cx="719101" cy="144016"/>
                <a:chOff x="3754049" y="3112948"/>
                <a:chExt cx="2918747" cy="584549"/>
              </a:xfrm>
            </p:grpSpPr>
            <p:sp>
              <p:nvSpPr>
                <p:cNvPr id="169" name="矩形 168"/>
                <p:cNvSpPr/>
                <p:nvPr/>
              </p:nvSpPr>
              <p:spPr>
                <a:xfrm>
                  <a:off x="3754049" y="3290132"/>
                  <a:ext cx="360000" cy="360040"/>
                </a:xfrm>
                <a:prstGeom prst="rect">
                  <a:avLst/>
                </a:prstGeom>
                <a:noFill/>
                <a:ln w="12700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70" name="直線接點 169"/>
                <p:cNvCxnSpPr/>
                <p:nvPr/>
              </p:nvCxnSpPr>
              <p:spPr>
                <a:xfrm flipV="1">
                  <a:off x="4114048" y="3112948"/>
                  <a:ext cx="2558748" cy="177186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  <a:prstDash val="sys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線接點 170"/>
                <p:cNvCxnSpPr/>
                <p:nvPr/>
              </p:nvCxnSpPr>
              <p:spPr>
                <a:xfrm>
                  <a:off x="4114048" y="3646007"/>
                  <a:ext cx="2507556" cy="5149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  <a:prstDash val="sys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矩形 167"/>
              <p:cNvSpPr/>
              <p:nvPr/>
            </p:nvSpPr>
            <p:spPr>
              <a:xfrm>
                <a:off x="5583544" y="3707740"/>
                <a:ext cx="153292" cy="169691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72" name="文字方塊 171"/>
            <p:cNvSpPr txBox="1"/>
            <p:nvPr/>
          </p:nvSpPr>
          <p:spPr>
            <a:xfrm>
              <a:off x="4470828" y="2325331"/>
              <a:ext cx="87876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err="1" smtClean="0">
                  <a:latin typeface="Candara" panose="020E0502030303020204" pitchFamily="34" charset="0"/>
                </a:rPr>
                <a:t>Unpooling</a:t>
              </a:r>
              <a:endParaRPr lang="en-US" altLang="zh-TW" sz="1200" b="1" dirty="0" smtClean="0">
                <a:latin typeface="Candara" panose="020E0502030303020204" pitchFamily="34" charset="0"/>
              </a:endParaRPr>
            </a:p>
          </p:txBody>
        </p:sp>
      </p:grpSp>
      <p:sp>
        <p:nvSpPr>
          <p:cNvPr id="163" name="矩形 162"/>
          <p:cNvSpPr/>
          <p:nvPr/>
        </p:nvSpPr>
        <p:spPr>
          <a:xfrm>
            <a:off x="1588001" y="4051376"/>
            <a:ext cx="255200" cy="255229"/>
          </a:xfrm>
          <a:prstGeom prst="rect">
            <a:avLst/>
          </a:prstGeom>
          <a:noFill/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7" name="直線接點 176"/>
          <p:cNvCxnSpPr/>
          <p:nvPr/>
        </p:nvCxnSpPr>
        <p:spPr>
          <a:xfrm flipH="1" flipV="1">
            <a:off x="1028700" y="2240280"/>
            <a:ext cx="559301" cy="180260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8" name="直線接點 177"/>
          <p:cNvCxnSpPr/>
          <p:nvPr/>
        </p:nvCxnSpPr>
        <p:spPr>
          <a:xfrm flipH="1" flipV="1">
            <a:off x="1280766" y="2255125"/>
            <a:ext cx="559301" cy="180260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9" name="矩形 178"/>
          <p:cNvSpPr/>
          <p:nvPr/>
        </p:nvSpPr>
        <p:spPr>
          <a:xfrm>
            <a:off x="1028700" y="1971813"/>
            <a:ext cx="255200" cy="255229"/>
          </a:xfrm>
          <a:prstGeom prst="rect">
            <a:avLst/>
          </a:prstGeom>
          <a:noFill/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文字方塊 181"/>
          <p:cNvSpPr txBox="1"/>
          <p:nvPr/>
        </p:nvSpPr>
        <p:spPr>
          <a:xfrm>
            <a:off x="7378642" y="5976087"/>
            <a:ext cx="73770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andara" panose="020E0502030303020204" pitchFamily="34" charset="0"/>
              </a:rPr>
              <a:t>Output</a:t>
            </a:r>
            <a:endParaRPr lang="en-US" sz="1400" b="1" dirty="0">
              <a:latin typeface="Candara" panose="020E0502030303020204" pitchFamily="34" charset="0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7722870" y="5509632"/>
            <a:ext cx="255200" cy="255229"/>
          </a:xfrm>
          <a:prstGeom prst="rect">
            <a:avLst/>
          </a:prstGeom>
          <a:noFill/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4" name="直線接點 183"/>
          <p:cNvCxnSpPr/>
          <p:nvPr/>
        </p:nvCxnSpPr>
        <p:spPr>
          <a:xfrm flipH="1" flipV="1">
            <a:off x="7641123" y="3998304"/>
            <a:ext cx="69361" cy="15113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5" name="直線接點 184"/>
          <p:cNvCxnSpPr>
            <a:stCxn id="183" idx="3"/>
          </p:cNvCxnSpPr>
          <p:nvPr/>
        </p:nvCxnSpPr>
        <p:spPr>
          <a:xfrm flipH="1" flipV="1">
            <a:off x="7893189" y="4013149"/>
            <a:ext cx="84881" cy="162409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6" name="矩形 185"/>
          <p:cNvSpPr/>
          <p:nvPr/>
        </p:nvSpPr>
        <p:spPr>
          <a:xfrm>
            <a:off x="7641122" y="3729837"/>
            <a:ext cx="255200" cy="255229"/>
          </a:xfrm>
          <a:prstGeom prst="rect">
            <a:avLst/>
          </a:prstGeom>
          <a:noFill/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47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56960</TotalTime>
  <Words>1214</Words>
  <Application>Microsoft Office PowerPoint</Application>
  <PresentationFormat>如螢幕大小 (4:3)</PresentationFormat>
  <Paragraphs>509</Paragraphs>
  <Slides>46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63" baseType="lpstr">
      <vt:lpstr>新細明體</vt:lpstr>
      <vt:lpstr>Lucida Fax</vt:lpstr>
      <vt:lpstr>微軟正黑體</vt:lpstr>
      <vt:lpstr>Ebrima</vt:lpstr>
      <vt:lpstr>Candara</vt:lpstr>
      <vt:lpstr>Arial</vt:lpstr>
      <vt:lpstr>Open Sans Semibold</vt:lpstr>
      <vt:lpstr>Segoe UI</vt:lpstr>
      <vt:lpstr>Cambria Math</vt:lpstr>
      <vt:lpstr>Calibri</vt:lpstr>
      <vt:lpstr>Helvetica</vt:lpstr>
      <vt:lpstr>Century Gothic</vt:lpstr>
      <vt:lpstr>Arial Unicode MS</vt:lpstr>
      <vt:lpstr>Wingdings</vt:lpstr>
      <vt:lpstr>Wingdings 3</vt:lpstr>
      <vt:lpstr>Open Sans Light</vt:lpstr>
      <vt:lpstr>絲縷</vt:lpstr>
      <vt:lpstr>[BigData] 08 Auto-encoders and  Generative Adversarial Networks</vt:lpstr>
      <vt:lpstr>Auto-encoder</vt:lpstr>
      <vt:lpstr>What are Auto-encoders</vt:lpstr>
      <vt:lpstr>How to Check the Code</vt:lpstr>
      <vt:lpstr>The Goal of Auto-encoders</vt:lpstr>
      <vt:lpstr>The Goals of Encoders and Decoders</vt:lpstr>
      <vt:lpstr>How to Train Auto-encoders</vt:lpstr>
      <vt:lpstr>How to Train Auto-encoders</vt:lpstr>
      <vt:lpstr>Auto-encoder by CNN</vt:lpstr>
      <vt:lpstr>Unpooling </vt:lpstr>
      <vt:lpstr>Deconvolution  </vt:lpstr>
      <vt:lpstr>Using Convolution to Do Deconvolution</vt:lpstr>
      <vt:lpstr>Pre-trained DNN as  Auto-encoders</vt:lpstr>
      <vt:lpstr>Pre-trained DNN as  Auto-encoder</vt:lpstr>
      <vt:lpstr>Pre-trained DNN as  Auto-encoders</vt:lpstr>
      <vt:lpstr>How to Design a Good Auto-encoder</vt:lpstr>
      <vt:lpstr>The Hyper Parameters</vt:lpstr>
      <vt:lpstr>The Most Important One</vt:lpstr>
      <vt:lpstr>Generative Adversarial Network</vt:lpstr>
      <vt:lpstr>The Creation of NNs</vt:lpstr>
      <vt:lpstr>The Generator in GANs</vt:lpstr>
      <vt:lpstr>Is Generated Data Real Enough?</vt:lpstr>
      <vt:lpstr>A Brief Overview of GANs</vt:lpstr>
      <vt:lpstr>The Training Objective</vt:lpstr>
      <vt:lpstr>The Training Process of GANs</vt:lpstr>
      <vt:lpstr>The Training Process of GANs</vt:lpstr>
      <vt:lpstr>The Training Process of GANs</vt:lpstr>
      <vt:lpstr>The Training Process of GANs</vt:lpstr>
      <vt:lpstr>How to Train GANs</vt:lpstr>
      <vt:lpstr>Training On Discriminators</vt:lpstr>
      <vt:lpstr>Training On Generators</vt:lpstr>
      <vt:lpstr>In Practice</vt:lpstr>
      <vt:lpstr>The Problems in GANs</vt:lpstr>
      <vt:lpstr>Mode Collapse</vt:lpstr>
      <vt:lpstr>Mode Collapse</vt:lpstr>
      <vt:lpstr>Another Example for  Mode Collapse</vt:lpstr>
      <vt:lpstr>Another Example for  Mode Collapse</vt:lpstr>
      <vt:lpstr>Gradient Vanishing</vt:lpstr>
      <vt:lpstr>If We Change The Distance Measurement?</vt:lpstr>
      <vt:lpstr>Wasserstein Distance</vt:lpstr>
      <vt:lpstr>Earth Mover Distance</vt:lpstr>
      <vt:lpstr>Wasserstein Generative Adversarial Network (WGAN)</vt:lpstr>
      <vt:lpstr>The Modifications in WGAN</vt:lpstr>
      <vt:lpstr>How to Design a Good GAN</vt:lpstr>
      <vt:lpstr>The Notions and Suggestions</vt:lpstr>
      <vt:lpstr>Thank you for your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Positive and Negative Sequential Patterns in a Progressive Database</dc:title>
  <dc:creator>KID</dc:creator>
  <cp:lastModifiedBy>user</cp:lastModifiedBy>
  <cp:revision>1695</cp:revision>
  <cp:lastPrinted>2017-10-30T05:49:36Z</cp:lastPrinted>
  <dcterms:created xsi:type="dcterms:W3CDTF">2014-02-12T10:52:41Z</dcterms:created>
  <dcterms:modified xsi:type="dcterms:W3CDTF">2018-05-17T10:32:22Z</dcterms:modified>
</cp:coreProperties>
</file>